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theme/themeOverride6.xml" ContentType="application/vnd.openxmlformats-officedocument.themeOverride+xml"/>
  <Override PartName="/ppt/charts/chart7.xml" ContentType="application/vnd.openxmlformats-officedocument.drawingml.chart+xml"/>
  <Override PartName="/ppt/theme/themeOverride7.xml" ContentType="application/vnd.openxmlformats-officedocument.themeOverride+xml"/>
  <Override PartName="/ppt/charts/chart8.xml" ContentType="application/vnd.openxmlformats-officedocument.drawingml.chart+xml"/>
  <Override PartName="/ppt/theme/themeOverride8.xml" ContentType="application/vnd.openxmlformats-officedocument.themeOverride+xml"/>
  <Override PartName="/ppt/charts/chart9.xml" ContentType="application/vnd.openxmlformats-officedocument.drawingml.chart+xml"/>
  <Override PartName="/ppt/theme/themeOverride9.xml" ContentType="application/vnd.openxmlformats-officedocument.themeOverride+xml"/>
  <Override PartName="/ppt/charts/chart10.xml" ContentType="application/vnd.openxmlformats-officedocument.drawingml.chart+xml"/>
  <Override PartName="/ppt/theme/themeOverride10.xml" ContentType="application/vnd.openxmlformats-officedocument.themeOverride+xml"/>
  <Override PartName="/ppt/charts/chart11.xml" ContentType="application/vnd.openxmlformats-officedocument.drawingml.chart+xml"/>
  <Override PartName="/ppt/theme/themeOverride11.xml" ContentType="application/vnd.openxmlformats-officedocument.themeOverride+xml"/>
  <Override PartName="/ppt/charts/chart12.xml" ContentType="application/vnd.openxmlformats-officedocument.drawingml.chart+xml"/>
  <Override PartName="/ppt/theme/themeOverride12.xml" ContentType="application/vnd.openxmlformats-officedocument.themeOverride+xml"/>
  <Override PartName="/ppt/notesSlides/notesSlide1.xml" ContentType="application/vnd.openxmlformats-officedocument.presentationml.notesSlide+xml"/>
  <Override PartName="/ppt/charts/chart13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696" r:id="rId3"/>
  </p:sldMasterIdLst>
  <p:notesMasterIdLst>
    <p:notesMasterId r:id="rId13"/>
  </p:notesMasterIdLst>
  <p:handoutMasterIdLst>
    <p:handoutMasterId r:id="rId14"/>
  </p:handoutMasterIdLst>
  <p:sldIdLst>
    <p:sldId id="273" r:id="rId4"/>
    <p:sldId id="256" r:id="rId5"/>
    <p:sldId id="266" r:id="rId6"/>
    <p:sldId id="267" r:id="rId7"/>
    <p:sldId id="268" r:id="rId8"/>
    <p:sldId id="269" r:id="rId9"/>
    <p:sldId id="270" r:id="rId10"/>
    <p:sldId id="274" r:id="rId11"/>
    <p:sldId id="272" r:id="rId12"/>
  </p:sldIdLst>
  <p:sldSz cx="10691813" cy="7559675"/>
  <p:notesSz cx="6797675" cy="9872663"/>
  <p:defaultTextStyle>
    <a:defPPr>
      <a:defRPr lang="ru-RU"/>
    </a:defPPr>
    <a:lvl1pPr marL="0" algn="l" defTabSz="1042873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1042873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1042873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1042873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1042873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1042873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1042873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1042873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1042873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39" autoAdjust="0"/>
    <p:restoredTop sz="94660"/>
  </p:normalViewPr>
  <p:slideViewPr>
    <p:cSldViewPr snapToGrid="0" showGuides="1">
      <p:cViewPr varScale="1">
        <p:scale>
          <a:sx n="109" d="100"/>
          <a:sy n="109" d="100"/>
        </p:scale>
        <p:origin x="123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9.xlsx"/><Relationship Id="rId1" Type="http://schemas.openxmlformats.org/officeDocument/2006/relationships/themeOverride" Target="../theme/themeOverride10.xm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0.xlsx"/><Relationship Id="rId1" Type="http://schemas.openxmlformats.org/officeDocument/2006/relationships/themeOverride" Target="../theme/themeOverride11.xm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1.xlsx"/><Relationship Id="rId1" Type="http://schemas.openxmlformats.org/officeDocument/2006/relationships/themeOverride" Target="../theme/themeOverrid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file:///D:\&#1103;&#1085;&#1074;&#1072;&#1088;&#1100;%202024\&#1044;&#1083;&#1103;%20&#1087;&#1077;&#1088;&#1077;&#1085;&#1086;&#1089;&#1072;%20&#1050;&#1091;&#1085;&#1072;&#1085;&#1073;&#1072;&#1077;&#1074;&#1072;%20&#1044;\&#1044;&#1057;%20&#1087;&#1086;&#1085;&#1077;&#1076;&#1077;&#1083;&#1100;&#1085;&#1080;&#1082;\2024%20&#1075;&#1086;&#1076;%20&#1076;&#1089;\&#1079;&#1072;%20&#1084;&#1072;&#1088;&#1090;%2024\31.03.24&#1075;%20.&#1053;&#1072;&#1094;&#1087;&#1088;&#1086;&#1077;&#1082;&#1090;%20&#1095;&#1077;&#1088;&#1085;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.xlsx"/><Relationship Id="rId1" Type="http://schemas.openxmlformats.org/officeDocument/2006/relationships/themeOverride" Target="../theme/themeOverride6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.xlsx"/><Relationship Id="rId1" Type="http://schemas.openxmlformats.org/officeDocument/2006/relationships/themeOverride" Target="../theme/themeOverride7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7.xlsx"/><Relationship Id="rId1" Type="http://schemas.openxmlformats.org/officeDocument/2006/relationships/themeOverride" Target="../theme/themeOverride8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8.xlsx"/><Relationship Id="rId1" Type="http://schemas.openxmlformats.org/officeDocument/2006/relationships/themeOverride" Target="../theme/themeOverrid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600" b="1" i="0" u="none" strike="noStrike" baseline="0">
                <a:solidFill>
                  <a:srgbClr val="000000"/>
                </a:solidFill>
                <a:latin typeface="Century Gothic" panose="020B0502020202020204" pitchFamily="34" charset="0"/>
                <a:ea typeface="Arial Narrow"/>
                <a:cs typeface="Arial Narrow"/>
              </a:defRPr>
            </a:pPr>
            <a:r>
              <a:rPr lang="ru-RU">
                <a:latin typeface="Century Gothic" panose="020B0502020202020204" pitchFamily="34" charset="0"/>
              </a:rPr>
              <a:t>По количеству подписанных ДГ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0.36617643464957944"/>
          <c:y val="0.11209470285210148"/>
          <c:w val="0.58446116023206596"/>
          <c:h val="0.83886005246487549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1">
                <a:lumMod val="75000"/>
              </a:schemeClr>
            </a:solidFill>
          </c:spPr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 b="0" i="0" u="none" strike="noStrike" baseline="0">
                    <a:solidFill>
                      <a:srgbClr val="000000"/>
                    </a:solidFill>
                    <a:latin typeface="Century Gothic" panose="020B0502020202020204" pitchFamily="34" charset="0"/>
                    <a:ea typeface="Calibri"/>
                    <a:cs typeface="Calibri"/>
                  </a:defRPr>
                </a:pPr>
                <a:endParaRPr lang="ru-K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Лист1!$C$2:$C$21</c:f>
              <c:strCache>
                <c:ptCount val="20"/>
                <c:pt idx="0">
                  <c:v>РФ по области Улытау</c:v>
                </c:pt>
                <c:pt idx="1">
                  <c:v>РФ по области Жетiсу</c:v>
                </c:pt>
                <c:pt idx="2">
                  <c:v>РФ по области Абай</c:v>
                </c:pt>
                <c:pt idx="3">
                  <c:v>СКО</c:v>
                </c:pt>
                <c:pt idx="4">
                  <c:v>Акмолинская область</c:v>
                </c:pt>
                <c:pt idx="5">
                  <c:v>Костанайская область</c:v>
                </c:pt>
                <c:pt idx="6">
                  <c:v>Алматинская область</c:v>
                </c:pt>
                <c:pt idx="7">
                  <c:v>Туркестанская область </c:v>
                </c:pt>
                <c:pt idx="8">
                  <c:v>ЗКО</c:v>
                </c:pt>
                <c:pt idx="9">
                  <c:v>Павлодарская область</c:v>
                </c:pt>
                <c:pt idx="10">
                  <c:v>ВКО</c:v>
                </c:pt>
                <c:pt idx="11">
                  <c:v>Карагандинская область</c:v>
                </c:pt>
                <c:pt idx="12">
                  <c:v>г.Шымкент</c:v>
                </c:pt>
                <c:pt idx="13">
                  <c:v>Атырауская область</c:v>
                </c:pt>
                <c:pt idx="14">
                  <c:v>Мангистауская область</c:v>
                </c:pt>
                <c:pt idx="15">
                  <c:v>г.Алматы</c:v>
                </c:pt>
                <c:pt idx="16">
                  <c:v>Кызылординская область</c:v>
                </c:pt>
                <c:pt idx="17">
                  <c:v>Жамбылская область</c:v>
                </c:pt>
                <c:pt idx="18">
                  <c:v>г.Астана</c:v>
                </c:pt>
                <c:pt idx="19">
                  <c:v>Актюбинская область</c:v>
                </c:pt>
              </c:strCache>
            </c:strRef>
          </c:cat>
          <c:val>
            <c:numRef>
              <c:f>Лист1!$D$2:$D$21</c:f>
              <c:numCache>
                <c:formatCode>_-* #\ ##0_р_._-;\-* #\ ##0_р_._-;_-* "-"??_р_._-;_-@_-</c:formatCode>
                <c:ptCount val="20"/>
                <c:pt idx="0">
                  <c:v>314</c:v>
                </c:pt>
                <c:pt idx="1">
                  <c:v>415</c:v>
                </c:pt>
                <c:pt idx="2">
                  <c:v>535</c:v>
                </c:pt>
                <c:pt idx="3">
                  <c:v>1800</c:v>
                </c:pt>
                <c:pt idx="4">
                  <c:v>1877</c:v>
                </c:pt>
                <c:pt idx="5">
                  <c:v>2681</c:v>
                </c:pt>
                <c:pt idx="6">
                  <c:v>2770</c:v>
                </c:pt>
                <c:pt idx="7">
                  <c:v>2967</c:v>
                </c:pt>
                <c:pt idx="8">
                  <c:v>2990</c:v>
                </c:pt>
                <c:pt idx="9">
                  <c:v>3040</c:v>
                </c:pt>
                <c:pt idx="10">
                  <c:v>3058</c:v>
                </c:pt>
                <c:pt idx="11">
                  <c:v>3109</c:v>
                </c:pt>
                <c:pt idx="12">
                  <c:v>3343</c:v>
                </c:pt>
                <c:pt idx="13">
                  <c:v>3366</c:v>
                </c:pt>
                <c:pt idx="14">
                  <c:v>3933</c:v>
                </c:pt>
                <c:pt idx="15">
                  <c:v>4012</c:v>
                </c:pt>
                <c:pt idx="16">
                  <c:v>4248</c:v>
                </c:pt>
                <c:pt idx="17">
                  <c:v>4437</c:v>
                </c:pt>
                <c:pt idx="18">
                  <c:v>4528</c:v>
                </c:pt>
                <c:pt idx="19">
                  <c:v>5883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996-49A1-9A58-BEE03B630CF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34925743"/>
        <c:axId val="1"/>
      </c:barChart>
      <c:catAx>
        <c:axId val="434925743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 rot="0" vert="horz"/>
          <a:lstStyle/>
          <a:p>
            <a:pPr>
              <a:defRPr sz="900" b="0" i="0" u="none" strike="noStrike" baseline="0">
                <a:solidFill>
                  <a:srgbClr val="000000"/>
                </a:solidFill>
                <a:latin typeface="Century Gothic" panose="020B0502020202020204" pitchFamily="34" charset="0"/>
                <a:ea typeface="Calibri"/>
                <a:cs typeface="Calibri"/>
              </a:defRPr>
            </a:pPr>
            <a:endParaRPr lang="ru-KZ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1"/>
        <c:axPos val="b"/>
        <c:numFmt formatCode="_-* #\ ##0_р_._-;\-* #\ ##0_р_._-;_-* &quot;-&quot;??_р_._-;_-@_-" sourceLinked="1"/>
        <c:majorTickMark val="out"/>
        <c:minorTickMark val="none"/>
        <c:tickLblPos val="nextTo"/>
        <c:crossAx val="434925743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KZ"/>
    </a:p>
  </c:txPr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600" b="1"/>
              <a:t>По сумме одобренных Дг,млн.тенге</a:t>
            </a:r>
          </a:p>
        </c:rich>
      </c:tx>
      <c:overlay val="0"/>
      <c:spPr>
        <a:noFill/>
        <a:ln w="25400">
          <a:noFill/>
        </a:ln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'Одобренные РФ 2020г.'!$B$28</c:f>
              <c:strCache>
                <c:ptCount val="1"/>
                <c:pt idx="0">
                  <c:v>сумма гарантии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ln w="25400">
              <a:noFill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ru-K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'Одобренные РФ 2020г.'!$A$30:$A$46</c:f>
              <c:strCache>
                <c:ptCount val="17"/>
                <c:pt idx="0">
                  <c:v> Мангистауская область </c:v>
                </c:pt>
                <c:pt idx="1">
                  <c:v> Костанайская область </c:v>
                </c:pt>
                <c:pt idx="2">
                  <c:v> РФ по области Жетiсу </c:v>
                </c:pt>
                <c:pt idx="3">
                  <c:v> Жамбылская область </c:v>
                </c:pt>
                <c:pt idx="4">
                  <c:v> СКО </c:v>
                </c:pt>
                <c:pt idx="5">
                  <c:v> г.Астана </c:v>
                </c:pt>
                <c:pt idx="6">
                  <c:v> Павлодарская область </c:v>
                </c:pt>
                <c:pt idx="7">
                  <c:v> г.Шымкент </c:v>
                </c:pt>
                <c:pt idx="8">
                  <c:v> Атырауская область </c:v>
                </c:pt>
                <c:pt idx="9">
                  <c:v> Кызылординская область </c:v>
                </c:pt>
                <c:pt idx="10">
                  <c:v> РФ по области Абай </c:v>
                </c:pt>
                <c:pt idx="11">
                  <c:v>ЗКО</c:v>
                </c:pt>
                <c:pt idx="12">
                  <c:v>Туркестанская область</c:v>
                </c:pt>
                <c:pt idx="13">
                  <c:v> Акмолинская область </c:v>
                </c:pt>
                <c:pt idx="14">
                  <c:v> Актюбинская область </c:v>
                </c:pt>
                <c:pt idx="15">
                  <c:v> Алматинская область </c:v>
                </c:pt>
                <c:pt idx="16">
                  <c:v> г.Алматы </c:v>
                </c:pt>
              </c:strCache>
            </c:strRef>
          </c:cat>
          <c:val>
            <c:numRef>
              <c:f>'Одобренные РФ 2020г.'!$B$30:$B$46</c:f>
              <c:numCache>
                <c:formatCode>_-* #\ ##0_р_._-;\-* #\ ##0_р_._-;_-* "-"??_р_._-;_-@_-</c:formatCode>
                <c:ptCount val="17"/>
                <c:pt idx="0">
                  <c:v>8</c:v>
                </c:pt>
                <c:pt idx="1">
                  <c:v>16.600000000000001</c:v>
                </c:pt>
                <c:pt idx="2">
                  <c:v>17.4984</c:v>
                </c:pt>
                <c:pt idx="3">
                  <c:v>26.490984999999998</c:v>
                </c:pt>
                <c:pt idx="4">
                  <c:v>44.705741000000003</c:v>
                </c:pt>
                <c:pt idx="5">
                  <c:v>62.794258999999997</c:v>
                </c:pt>
                <c:pt idx="6">
                  <c:v>72.737499999999997</c:v>
                </c:pt>
                <c:pt idx="7">
                  <c:v>88</c:v>
                </c:pt>
                <c:pt idx="8">
                  <c:v>119.5</c:v>
                </c:pt>
                <c:pt idx="9">
                  <c:v>179.20692</c:v>
                </c:pt>
                <c:pt idx="10">
                  <c:v>205.489588</c:v>
                </c:pt>
                <c:pt idx="11">
                  <c:v>224.83160000000001</c:v>
                </c:pt>
                <c:pt idx="12">
                  <c:v>273.19032099999998</c:v>
                </c:pt>
                <c:pt idx="13">
                  <c:v>373.82930625</c:v>
                </c:pt>
                <c:pt idx="14">
                  <c:v>480.58482900000001</c:v>
                </c:pt>
                <c:pt idx="15">
                  <c:v>542.56809999999996</c:v>
                </c:pt>
                <c:pt idx="16">
                  <c:v>551.30366220000008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ADB-4232-9C8E-E78E756CEF4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432977599"/>
        <c:axId val="1"/>
      </c:barChart>
      <c:catAx>
        <c:axId val="432977599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ru-KZ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1"/>
        <c:axPos val="b"/>
        <c:numFmt formatCode="_-* #\ ##0_р_._-;\-* #\ ##0_р_._-;_-* &quot;-&quot;??_р_._-;_-@_-" sourceLinked="1"/>
        <c:majorTickMark val="out"/>
        <c:minorTickMark val="none"/>
        <c:tickLblPos val="nextTo"/>
        <c:crossAx val="432977599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KZ"/>
    </a:p>
  </c:txPr>
  <c:externalData r:id="rId2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 b="0" i="0" u="none" strike="noStrike" baseline="0">
                <a:solidFill>
                  <a:srgbClr val="333333"/>
                </a:solidFill>
                <a:latin typeface="Century Gothic" panose="020B0502020202020204" pitchFamily="34" charset="0"/>
                <a:ea typeface="Calibri"/>
                <a:cs typeface="Calibri"/>
              </a:defRPr>
            </a:pPr>
            <a:r>
              <a:rPr lang="ru-RU" b="1">
                <a:latin typeface="Century Gothic" panose="020B0502020202020204" pitchFamily="34" charset="0"/>
              </a:rPr>
              <a:t>По количеству одобренных ДГ</a:t>
            </a:r>
          </a:p>
        </c:rich>
      </c:tx>
      <c:overlay val="0"/>
      <c:spPr>
        <a:noFill/>
        <a:ln w="25400">
          <a:noFill/>
        </a:ln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rgbClr val="4472C4">
                <a:lumMod val="75000"/>
              </a:srgbClr>
            </a:solidFill>
            <a:ln w="25400">
              <a:noFill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b="0" i="0" u="none" strike="noStrike" baseline="0">
                    <a:solidFill>
                      <a:srgbClr val="333333"/>
                    </a:solidFill>
                    <a:latin typeface="Century Gothic" panose="020B0502020202020204" pitchFamily="34" charset="0"/>
                    <a:ea typeface="Calibri"/>
                    <a:cs typeface="Calibri"/>
                  </a:defRPr>
                </a:pPr>
                <a:endParaRPr lang="ru-K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одобр.бву!$C$3:$C$10</c:f>
              <c:strCache>
                <c:ptCount val="8"/>
                <c:pt idx="0">
                  <c:v>АО "Евразийский банк"</c:v>
                </c:pt>
                <c:pt idx="1">
                  <c:v>АО "ДБ «КАЗАХСТАН-ЗИРААТ ИНТЕРНЕШНЛ БАНК"</c:v>
                </c:pt>
                <c:pt idx="2">
                  <c:v>АО "Bank RBK"</c:v>
                </c:pt>
                <c:pt idx="3">
                  <c:v>АО "ForteBank"</c:v>
                </c:pt>
                <c:pt idx="4">
                  <c:v>First Heartland Jysan Bank</c:v>
                </c:pt>
                <c:pt idx="5">
                  <c:v>АО «Bereke Bank» (ранее ДБ АО «Сбербанк»)</c:v>
                </c:pt>
                <c:pt idx="6">
                  <c:v>АО "Народный Банк Казахстана"</c:v>
                </c:pt>
                <c:pt idx="7">
                  <c:v>АО "Банк ЦентрКредит"</c:v>
                </c:pt>
              </c:strCache>
            </c:strRef>
          </c:cat>
          <c:val>
            <c:numRef>
              <c:f>одобр.бву!$D$3:$D$10</c:f>
              <c:numCache>
                <c:formatCode>General</c:formatCode>
                <c:ptCount val="8"/>
                <c:pt idx="0">
                  <c:v>1</c:v>
                </c:pt>
                <c:pt idx="1">
                  <c:v>1</c:v>
                </c:pt>
                <c:pt idx="2">
                  <c:v>2</c:v>
                </c:pt>
                <c:pt idx="3">
                  <c:v>2</c:v>
                </c:pt>
                <c:pt idx="4">
                  <c:v>7</c:v>
                </c:pt>
                <c:pt idx="5">
                  <c:v>10</c:v>
                </c:pt>
                <c:pt idx="6">
                  <c:v>11</c:v>
                </c:pt>
                <c:pt idx="7">
                  <c:v>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42A-4AAB-B873-69F84C9D658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432323407"/>
        <c:axId val="1"/>
      </c:barChart>
      <c:catAx>
        <c:axId val="432323407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333333"/>
                </a:solidFill>
                <a:latin typeface="Century Gothic" panose="020B0502020202020204" pitchFamily="34" charset="0"/>
                <a:ea typeface="Calibri"/>
                <a:cs typeface="Calibri"/>
              </a:defRPr>
            </a:pPr>
            <a:endParaRPr lang="ru-KZ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32323407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KZ"/>
    </a:p>
  </c:txPr>
  <c:externalData r:id="rId2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600" b="1" i="0" u="none" strike="noStrike" baseline="0">
                <a:solidFill>
                  <a:srgbClr val="333333"/>
                </a:solidFill>
                <a:latin typeface="Century Gothic" panose="020B0502020202020204" pitchFamily="34" charset="0"/>
                <a:ea typeface="Calibri"/>
                <a:cs typeface="Calibri"/>
              </a:defRPr>
            </a:pPr>
            <a:r>
              <a:rPr lang="ru-RU" sz="1600">
                <a:latin typeface="Century Gothic" panose="020B0502020202020204" pitchFamily="34" charset="0"/>
              </a:rPr>
              <a:t>По сумме одобренных ДГ, млн.тенге</a:t>
            </a:r>
          </a:p>
        </c:rich>
      </c:tx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43384884974515248"/>
          <c:y val="0.15431682330031324"/>
          <c:w val="0.5593866491489613"/>
          <c:h val="0.82789941579883164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4472C4">
                <a:lumMod val="75000"/>
              </a:srgbClr>
            </a:solidFill>
            <a:ln w="25400">
              <a:noFill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b="0" i="0" u="none" strike="noStrike" baseline="0">
                    <a:solidFill>
                      <a:srgbClr val="333333"/>
                    </a:solidFill>
                    <a:latin typeface="Century Gothic" panose="020B0502020202020204" pitchFamily="34" charset="0"/>
                    <a:ea typeface="Calibri"/>
                    <a:cs typeface="Calibri"/>
                  </a:defRPr>
                </a:pPr>
                <a:endParaRPr lang="ru-K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одобр.бву!$C$28:$C$35</c:f>
              <c:strCache>
                <c:ptCount val="8"/>
                <c:pt idx="0">
                  <c:v>АО "ДБ «КАЗАХСТАН-ЗИРААТ ИНТЕРНЕШНЛ БАНК"</c:v>
                </c:pt>
                <c:pt idx="1">
                  <c:v>АО "Евразийский банк"</c:v>
                </c:pt>
                <c:pt idx="2">
                  <c:v>АО "ForteBank"</c:v>
                </c:pt>
                <c:pt idx="3">
                  <c:v>АО "Bank RBK"</c:v>
                </c:pt>
                <c:pt idx="4">
                  <c:v>First Heartland Jysan Bank</c:v>
                </c:pt>
                <c:pt idx="5">
                  <c:v>АО «Bereke Bank» (ранее ДБ АО «Сбербанк»)</c:v>
                </c:pt>
                <c:pt idx="6">
                  <c:v>АО "Народный Банк Казахстана"</c:v>
                </c:pt>
                <c:pt idx="7">
                  <c:v>АО "Банк ЦентрКредит"</c:v>
                </c:pt>
              </c:strCache>
            </c:strRef>
          </c:cat>
          <c:val>
            <c:numRef>
              <c:f>одобр.бву!$D$28:$D$35</c:f>
              <c:numCache>
                <c:formatCode>_-* #\ ##0_р_._-;\-* #\ ##0_р_._-;_-* "-"??_р_._-;_-@_-</c:formatCode>
                <c:ptCount val="8"/>
                <c:pt idx="0">
                  <c:v>6.1276950000000001</c:v>
                </c:pt>
                <c:pt idx="1">
                  <c:v>24</c:v>
                </c:pt>
                <c:pt idx="2">
                  <c:v>32.890985000000001</c:v>
                </c:pt>
                <c:pt idx="3">
                  <c:v>210</c:v>
                </c:pt>
                <c:pt idx="4">
                  <c:v>267.32047999999998</c:v>
                </c:pt>
                <c:pt idx="5">
                  <c:v>556.30865100000005</c:v>
                </c:pt>
                <c:pt idx="6">
                  <c:v>680.49782900000002</c:v>
                </c:pt>
                <c:pt idx="7">
                  <c:v>1516.3132664500001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BCD-494D-809D-5E33A98373F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432322447"/>
        <c:axId val="1"/>
      </c:barChart>
      <c:catAx>
        <c:axId val="432322447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333333"/>
                </a:solidFill>
                <a:latin typeface="Century Gothic" panose="020B0502020202020204" pitchFamily="34" charset="0"/>
                <a:ea typeface="Calibri"/>
                <a:cs typeface="Calibri"/>
              </a:defRPr>
            </a:pPr>
            <a:endParaRPr lang="ru-KZ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1"/>
        <c:axPos val="b"/>
        <c:numFmt formatCode="_-* #\ ##0_р_._-;\-* #\ ##0_р_._-;_-* &quot;-&quot;??_р_._-;_-@_-" sourceLinked="1"/>
        <c:majorTickMark val="out"/>
        <c:minorTickMark val="none"/>
        <c:tickLblPos val="nextTo"/>
        <c:crossAx val="432322447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KZ"/>
    </a:p>
  </c:txPr>
  <c:externalData r:id="rId2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3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6979535107583466"/>
          <c:y val="0.17740282574165839"/>
          <c:w val="0.83020464892416546"/>
          <c:h val="0.63321992909475644"/>
        </c:manualLayout>
      </c:layout>
      <c:pie3DChart>
        <c:varyColors val="1"/>
        <c:ser>
          <c:idx val="0"/>
          <c:order val="0"/>
          <c:tx>
            <c:strRef>
              <c:f>отрасли!$AI$4</c:f>
              <c:strCache>
                <c:ptCount val="1"/>
                <c:pt idx="0">
                  <c:v> Доля, % </c:v>
                </c:pt>
              </c:strCache>
            </c:strRef>
          </c:tx>
          <c:explosion val="1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11F7-4308-BD73-88C16470682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11F7-4308-BD73-88C164706823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11F7-4308-BD73-88C164706823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11F7-4308-BD73-88C164706823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11F7-4308-BD73-88C164706823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11F7-4308-BD73-88C164706823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D-11F7-4308-BD73-88C164706823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F-11F7-4308-BD73-88C164706823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1-11F7-4308-BD73-88C164706823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3-11F7-4308-BD73-88C164706823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5-11F7-4308-BD73-88C164706823}"/>
              </c:ext>
            </c:extLst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7-11F7-4308-BD73-88C164706823}"/>
              </c:ext>
            </c:extLst>
          </c:dPt>
          <c:dPt>
            <c:idx val="12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9-11F7-4308-BD73-88C164706823}"/>
              </c:ext>
            </c:extLst>
          </c:dPt>
          <c:dPt>
            <c:idx val="13"/>
            <c:bubble3D val="0"/>
            <c:spPr>
              <a:solidFill>
                <a:schemeClr val="accent2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B-11F7-4308-BD73-88C164706823}"/>
              </c:ext>
            </c:extLst>
          </c:dPt>
          <c:dPt>
            <c:idx val="14"/>
            <c:bubble3D val="0"/>
            <c:spPr>
              <a:solidFill>
                <a:schemeClr val="accent3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D-11F7-4308-BD73-88C16470682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K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отрасли!$AH$5:$AH$19</c:f>
              <c:strCache>
                <c:ptCount val="15"/>
                <c:pt idx="0">
                  <c:v>A-Сельское, лесное и рыбное хозяйство</c:v>
                </c:pt>
                <c:pt idx="1">
                  <c:v>B-Горнодобывающая промышленность и разработка карьеров</c:v>
                </c:pt>
                <c:pt idx="2">
                  <c:v>C-Обрабатывающая промышленность</c:v>
                </c:pt>
                <c:pt idx="3">
                  <c:v>E-Водоснабжение; сбор, обработка и удаление отходов, деятельность по ликвидации загрязнений</c:v>
                </c:pt>
                <c:pt idx="4">
                  <c:v>F-Строительство</c:v>
                </c:pt>
                <c:pt idx="5">
                  <c:v>G-Оптовая и розничная торговля; ремонт автомобилей и мотоциклов</c:v>
                </c:pt>
                <c:pt idx="6">
                  <c:v>H-Транспорт и складирование</c:v>
                </c:pt>
                <c:pt idx="7">
                  <c:v>I-Предоставление услуг по проживанию и питанию</c:v>
                </c:pt>
                <c:pt idx="8">
                  <c:v>J-Информация и связь</c:v>
                </c:pt>
                <c:pt idx="9">
                  <c:v>L-Операции с недвижимым имуществом</c:v>
                </c:pt>
                <c:pt idx="10">
                  <c:v>N-Деятельность в области административного и вспомогательного обслуживания</c:v>
                </c:pt>
                <c:pt idx="11">
                  <c:v>P-Образование</c:v>
                </c:pt>
                <c:pt idx="12">
                  <c:v>Q-Здравоохранение и социальное обслуживание населения</c:v>
                </c:pt>
                <c:pt idx="13">
                  <c:v>R-Искусство, развлечения и отдых</c:v>
                </c:pt>
                <c:pt idx="14">
                  <c:v>S-Предоставление прочих видов услуг</c:v>
                </c:pt>
              </c:strCache>
            </c:strRef>
          </c:cat>
          <c:val>
            <c:numRef>
              <c:f>отрасли!$AI$5:$AI$19</c:f>
              <c:numCache>
                <c:formatCode>0%</c:formatCode>
                <c:ptCount val="15"/>
                <c:pt idx="0">
                  <c:v>4.5375218150087257E-2</c:v>
                </c:pt>
                <c:pt idx="1">
                  <c:v>3.4904013961605585E-3</c:v>
                </c:pt>
                <c:pt idx="2">
                  <c:v>0.24432809773123909</c:v>
                </c:pt>
                <c:pt idx="3">
                  <c:v>3.4904013961605585E-3</c:v>
                </c:pt>
                <c:pt idx="4">
                  <c:v>2.4432809773123908E-2</c:v>
                </c:pt>
                <c:pt idx="5">
                  <c:v>0.17975567190226877</c:v>
                </c:pt>
                <c:pt idx="6">
                  <c:v>0.2879581151832461</c:v>
                </c:pt>
                <c:pt idx="7">
                  <c:v>3.8394415357766144E-2</c:v>
                </c:pt>
                <c:pt idx="8">
                  <c:v>5.235602094240838E-3</c:v>
                </c:pt>
                <c:pt idx="9">
                  <c:v>8.7260034904013961E-3</c:v>
                </c:pt>
                <c:pt idx="10">
                  <c:v>1.5706806282722512E-2</c:v>
                </c:pt>
                <c:pt idx="11">
                  <c:v>5.4101221640488653E-2</c:v>
                </c:pt>
                <c:pt idx="12">
                  <c:v>5.4101221640488653E-2</c:v>
                </c:pt>
                <c:pt idx="13">
                  <c:v>2.0942408376963352E-2</c:v>
                </c:pt>
                <c:pt idx="14">
                  <c:v>1.3961605584642234E-2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E-11F7-4308-BD73-88C16470682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1.8638054557598399E-2"/>
          <c:w val="0.33256297905668025"/>
          <c:h val="0.981047214261375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ru-K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KZ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 b="1" i="0" u="none" strike="noStrike" baseline="0">
                <a:solidFill>
                  <a:srgbClr val="000000"/>
                </a:solidFill>
                <a:latin typeface="Century Gothic" panose="020B0502020202020204" pitchFamily="34" charset="0"/>
                <a:ea typeface="Calibri"/>
                <a:cs typeface="Calibri"/>
              </a:defRPr>
            </a:pPr>
            <a:r>
              <a:rPr lang="ru-RU" sz="1400">
                <a:latin typeface="Century Gothic" panose="020B0502020202020204" pitchFamily="34" charset="0"/>
              </a:rPr>
              <a:t>По сумме подписанных ДГ, млрд. тенге</a:t>
            </a:r>
          </a:p>
        </c:rich>
      </c:tx>
      <c:layout>
        <c:manualLayout>
          <c:xMode val="edge"/>
          <c:yMode val="edge"/>
          <c:x val="0.18209181952814557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3260028250658612"/>
          <c:y val="0.10846573865766779"/>
          <c:w val="0.611522945106722"/>
          <c:h val="0.83058070866141742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1">
                <a:lumMod val="75000"/>
              </a:schemeClr>
            </a:solidFill>
          </c:spPr>
          <c:invertIfNegative val="0"/>
          <c:dLbls>
            <c:numFmt formatCode="#,##0" sourceLinked="0"/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 b="0" i="0" u="none" strike="noStrike" baseline="0">
                    <a:solidFill>
                      <a:srgbClr val="000000"/>
                    </a:solidFill>
                    <a:latin typeface="Century Gothic" panose="020B0502020202020204" pitchFamily="34" charset="0"/>
                    <a:ea typeface="Calibri"/>
                    <a:cs typeface="Calibri"/>
                  </a:defRPr>
                </a:pPr>
                <a:endParaRPr lang="ru-K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Лист2!$K$2:$K$21</c:f>
              <c:strCache>
                <c:ptCount val="20"/>
                <c:pt idx="0">
                  <c:v>РФ по области Улытау</c:v>
                </c:pt>
                <c:pt idx="1">
                  <c:v>РФ по области Жетiсу</c:v>
                </c:pt>
                <c:pt idx="2">
                  <c:v>РФ по области Абай</c:v>
                </c:pt>
                <c:pt idx="3">
                  <c:v>Туркестанская область </c:v>
                </c:pt>
                <c:pt idx="4">
                  <c:v>Акмолинская область</c:v>
                </c:pt>
                <c:pt idx="5">
                  <c:v>СКО</c:v>
                </c:pt>
                <c:pt idx="6">
                  <c:v>г.Шымкент</c:v>
                </c:pt>
                <c:pt idx="7">
                  <c:v>ЗКО</c:v>
                </c:pt>
                <c:pt idx="8">
                  <c:v>Костанайская область</c:v>
                </c:pt>
                <c:pt idx="9">
                  <c:v>Кызылординская область</c:v>
                </c:pt>
                <c:pt idx="10">
                  <c:v>Атырауская область</c:v>
                </c:pt>
                <c:pt idx="11">
                  <c:v>ВКО</c:v>
                </c:pt>
                <c:pt idx="12">
                  <c:v>Карагандинская область</c:v>
                </c:pt>
                <c:pt idx="13">
                  <c:v>Жамбылская область</c:v>
                </c:pt>
                <c:pt idx="14">
                  <c:v>Алматинская область</c:v>
                </c:pt>
                <c:pt idx="15">
                  <c:v>Мангистауская область</c:v>
                </c:pt>
                <c:pt idx="16">
                  <c:v>Павлодарская область</c:v>
                </c:pt>
                <c:pt idx="17">
                  <c:v>г.Алматы</c:v>
                </c:pt>
                <c:pt idx="18">
                  <c:v>Актюбинская область</c:v>
                </c:pt>
                <c:pt idx="19">
                  <c:v>г.Астана</c:v>
                </c:pt>
              </c:strCache>
            </c:strRef>
          </c:cat>
          <c:val>
            <c:numRef>
              <c:f>Лист2!$L$2:$L$21</c:f>
              <c:numCache>
                <c:formatCode>_-* #\ ##0.0_р_._-;\-* #\ ##0.0_р_._-;_-* "-"??_р_._-;_-@_-</c:formatCode>
                <c:ptCount val="20"/>
                <c:pt idx="0">
                  <c:v>5.0348598454999998</c:v>
                </c:pt>
                <c:pt idx="1">
                  <c:v>7.6894851446900008</c:v>
                </c:pt>
                <c:pt idx="2">
                  <c:v>8.1215378841900012</c:v>
                </c:pt>
                <c:pt idx="3">
                  <c:v>24.69407012792</c:v>
                </c:pt>
                <c:pt idx="4">
                  <c:v>26.695171240499999</c:v>
                </c:pt>
                <c:pt idx="5">
                  <c:v>29.1300025695</c:v>
                </c:pt>
                <c:pt idx="6">
                  <c:v>29.213813018930001</c:v>
                </c:pt>
                <c:pt idx="7">
                  <c:v>32.449079858560005</c:v>
                </c:pt>
                <c:pt idx="8">
                  <c:v>33.593601326159998</c:v>
                </c:pt>
                <c:pt idx="9">
                  <c:v>35.916732566099995</c:v>
                </c:pt>
                <c:pt idx="10">
                  <c:v>36.567692336779999</c:v>
                </c:pt>
                <c:pt idx="11">
                  <c:v>37.972764531990002</c:v>
                </c:pt>
                <c:pt idx="12">
                  <c:v>38.933458489880003</c:v>
                </c:pt>
                <c:pt idx="13">
                  <c:v>39.762352602489997</c:v>
                </c:pt>
                <c:pt idx="14">
                  <c:v>41.34814910946001</c:v>
                </c:pt>
                <c:pt idx="15">
                  <c:v>41.715867405050005</c:v>
                </c:pt>
                <c:pt idx="16">
                  <c:v>46.517903194190005</c:v>
                </c:pt>
                <c:pt idx="17">
                  <c:v>61.350315465419996</c:v>
                </c:pt>
                <c:pt idx="18">
                  <c:v>62.10395292234</c:v>
                </c:pt>
                <c:pt idx="19">
                  <c:v>69.29545336116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599-4CF0-9B28-900F328A3E1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34924783"/>
        <c:axId val="1"/>
      </c:barChart>
      <c:catAx>
        <c:axId val="434924783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 rot="0" vert="horz"/>
          <a:lstStyle/>
          <a:p>
            <a:pPr>
              <a:defRPr sz="900" b="0" i="0" u="none" strike="noStrike" baseline="0">
                <a:solidFill>
                  <a:srgbClr val="000000"/>
                </a:solidFill>
                <a:latin typeface="Century Gothic" panose="020B0502020202020204" pitchFamily="34" charset="0"/>
                <a:ea typeface="Calibri"/>
                <a:cs typeface="Calibri"/>
              </a:defRPr>
            </a:pPr>
            <a:endParaRPr lang="ru-KZ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1"/>
        <c:axPos val="b"/>
        <c:numFmt formatCode="_-* #\ ##0.0_р_._-;\-* #\ ##0.0_р_._-;_-* &quot;-&quot;??_р_._-;_-@_-" sourceLinked="1"/>
        <c:majorTickMark val="out"/>
        <c:minorTickMark val="none"/>
        <c:tickLblPos val="nextTo"/>
        <c:crossAx val="434924783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9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KZ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600" b="1" i="0" u="none" strike="noStrike" baseline="0">
                <a:solidFill>
                  <a:srgbClr val="000000"/>
                </a:solidFill>
                <a:latin typeface="Century Gothic" panose="020B0502020202020204" pitchFamily="34" charset="0"/>
                <a:ea typeface="Arial Narrow"/>
                <a:cs typeface="Arial Narrow"/>
              </a:defRPr>
            </a:pPr>
            <a:r>
              <a:rPr lang="ru-RU">
                <a:latin typeface="Century Gothic" panose="020B0502020202020204" pitchFamily="34" charset="0"/>
              </a:rPr>
              <a:t>По количеству подписанных ДГ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0.4023125771058913"/>
          <c:y val="9.6994832668110709E-2"/>
          <c:w val="0.53981360300890202"/>
          <c:h val="0.87214798286020234"/>
        </c:manualLayout>
      </c:layout>
      <c:barChart>
        <c:barDir val="bar"/>
        <c:grouping val="clustered"/>
        <c:varyColors val="0"/>
        <c:ser>
          <c:idx val="1"/>
          <c:order val="0"/>
          <c:spPr>
            <a:solidFill>
              <a:schemeClr val="accent1">
                <a:lumMod val="75000"/>
              </a:schemeClr>
            </a:solidFill>
          </c:spPr>
          <c:invertIfNegative val="0"/>
          <c:cat>
            <c:strRef>
              <c:f>Лист3!$A$2:$A$28</c:f>
              <c:strCache>
                <c:ptCount val="27"/>
                <c:pt idx="0">
                  <c:v>ТОО Center Leasing</c:v>
                </c:pt>
                <c:pt idx="1">
                  <c:v>КАЗАХСТАН-ЗИРААТ ИНТЕРНЕШНЛ БАНК</c:v>
                </c:pt>
                <c:pt idx="2">
                  <c:v>Исламский Банк AlHilal</c:v>
                </c:pt>
                <c:pt idx="3">
                  <c:v>АО «Tengri Bank»</c:v>
                </c:pt>
                <c:pt idx="4">
                  <c:v>АО "Казинвестбанк"</c:v>
                </c:pt>
                <c:pt idx="5">
                  <c:v>АО "Эксимбанк"</c:v>
                </c:pt>
                <c:pt idx="6">
                  <c:v>МФО РИЦ Кызылорда</c:v>
                </c:pt>
                <c:pt idx="7">
                  <c:v>АО "Qazaq Banki"</c:v>
                </c:pt>
                <c:pt idx="8">
                  <c:v>АО " Банк Астана-Финанс"</c:v>
                </c:pt>
                <c:pt idx="9">
                  <c:v>АО "Capital Bank Kazakhstan"</c:v>
                </c:pt>
                <c:pt idx="10">
                  <c:v>АО «Шинхан Банк Казахстан»</c:v>
                </c:pt>
                <c:pt idx="11">
                  <c:v>АО  "Delta Bank"</c:v>
                </c:pt>
                <c:pt idx="12">
                  <c:v>АО "AsiaCredit Bank</c:v>
                </c:pt>
                <c:pt idx="13">
                  <c:v>АО "Казкоммерцбанк"</c:v>
                </c:pt>
                <c:pt idx="14">
                  <c:v>АО "Банк Kassa Nova"</c:v>
                </c:pt>
                <c:pt idx="15">
                  <c:v>АО "Bank RBK"</c:v>
                </c:pt>
                <c:pt idx="16">
                  <c:v>ДБ АО "Банк ВТБ Казахстан"</c:v>
                </c:pt>
                <c:pt idx="17">
                  <c:v>АО "Банк Фридом Финанс Казахстан"</c:v>
                </c:pt>
                <c:pt idx="18">
                  <c:v>АО "АТФБанк"</c:v>
                </c:pt>
                <c:pt idx="19">
                  <c:v>АО "Нурбанк"</c:v>
                </c:pt>
                <c:pt idx="20">
                  <c:v>АО ДБ "Альфа Банк"</c:v>
                </c:pt>
                <c:pt idx="21">
                  <c:v>АО "Евразийский банк"</c:v>
                </c:pt>
                <c:pt idx="22">
                  <c:v>АО "ForteBank"</c:v>
                </c:pt>
                <c:pt idx="23">
                  <c:v>First Heartland Jysan Bank</c:v>
                </c:pt>
                <c:pt idx="24">
                  <c:v>АО «Bereke Bank» (ранее ДБ АО «Сбербанк»)</c:v>
                </c:pt>
                <c:pt idx="25">
                  <c:v>АО "Народный Банк Казахстана"</c:v>
                </c:pt>
                <c:pt idx="26">
                  <c:v>АО "Банк ЦентрКредит"</c:v>
                </c:pt>
              </c:strCache>
            </c:strRef>
          </c:cat>
          <c:val>
            <c:numRef>
              <c:f>Лист3!$B$2:$B$27</c:f>
              <c:numCache>
                <c:formatCode>_-* #\ ##0_р_._-;\-* #\ ##0_р_._-;_-* "-"??_р_._-;_-@_-</c:formatCode>
                <c:ptCount val="26"/>
                <c:pt idx="0">
                  <c:v>1</c:v>
                </c:pt>
                <c:pt idx="1">
                  <c:v>5</c:v>
                </c:pt>
                <c:pt idx="2">
                  <c:v>7</c:v>
                </c:pt>
                <c:pt idx="3">
                  <c:v>9</c:v>
                </c:pt>
                <c:pt idx="4">
                  <c:v>9</c:v>
                </c:pt>
                <c:pt idx="5">
                  <c:v>10</c:v>
                </c:pt>
                <c:pt idx="6">
                  <c:v>11</c:v>
                </c:pt>
                <c:pt idx="7">
                  <c:v>27</c:v>
                </c:pt>
                <c:pt idx="8">
                  <c:v>34</c:v>
                </c:pt>
                <c:pt idx="9">
                  <c:v>39</c:v>
                </c:pt>
                <c:pt idx="10">
                  <c:v>53</c:v>
                </c:pt>
                <c:pt idx="11">
                  <c:v>75</c:v>
                </c:pt>
                <c:pt idx="12">
                  <c:v>82</c:v>
                </c:pt>
                <c:pt idx="13">
                  <c:v>117</c:v>
                </c:pt>
                <c:pt idx="14">
                  <c:v>196</c:v>
                </c:pt>
                <c:pt idx="15">
                  <c:v>216</c:v>
                </c:pt>
                <c:pt idx="16">
                  <c:v>416</c:v>
                </c:pt>
                <c:pt idx="17">
                  <c:v>457</c:v>
                </c:pt>
                <c:pt idx="18">
                  <c:v>492</c:v>
                </c:pt>
                <c:pt idx="19">
                  <c:v>1033</c:v>
                </c:pt>
                <c:pt idx="20">
                  <c:v>1102</c:v>
                </c:pt>
                <c:pt idx="21">
                  <c:v>1215</c:v>
                </c:pt>
                <c:pt idx="22">
                  <c:v>2106</c:v>
                </c:pt>
                <c:pt idx="23">
                  <c:v>2902</c:v>
                </c:pt>
                <c:pt idx="24">
                  <c:v>8548</c:v>
                </c:pt>
                <c:pt idx="25">
                  <c:v>18941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C8F-4DCE-A949-7D3619783A00}"/>
            </c:ext>
          </c:extLst>
        </c:ser>
        <c:ser>
          <c:idx val="0"/>
          <c:order val="1"/>
          <c:spPr>
            <a:solidFill>
              <a:schemeClr val="accent1">
                <a:lumMod val="75000"/>
              </a:schemeClr>
            </a:solidFill>
          </c:spPr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 b="0" i="0" u="none" strike="noStrike" baseline="0">
                    <a:solidFill>
                      <a:srgbClr val="000000"/>
                    </a:solidFill>
                    <a:latin typeface="Century Gothic" panose="020B0502020202020204" pitchFamily="34" charset="0"/>
                    <a:ea typeface="Calibri"/>
                    <a:cs typeface="Calibri"/>
                  </a:defRPr>
                </a:pPr>
                <a:endParaRPr lang="ru-K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Лист3!$A$2:$A$28</c:f>
              <c:strCache>
                <c:ptCount val="27"/>
                <c:pt idx="0">
                  <c:v>ТОО Center Leasing</c:v>
                </c:pt>
                <c:pt idx="1">
                  <c:v>КАЗАХСТАН-ЗИРААТ ИНТЕРНЕШНЛ БАНК</c:v>
                </c:pt>
                <c:pt idx="2">
                  <c:v>Исламский Банк AlHilal</c:v>
                </c:pt>
                <c:pt idx="3">
                  <c:v>АО «Tengri Bank»</c:v>
                </c:pt>
                <c:pt idx="4">
                  <c:v>АО "Казинвестбанк"</c:v>
                </c:pt>
                <c:pt idx="5">
                  <c:v>АО "Эксимбанк"</c:v>
                </c:pt>
                <c:pt idx="6">
                  <c:v>МФО РИЦ Кызылорда</c:v>
                </c:pt>
                <c:pt idx="7">
                  <c:v>АО "Qazaq Banki"</c:v>
                </c:pt>
                <c:pt idx="8">
                  <c:v>АО " Банк Астана-Финанс"</c:v>
                </c:pt>
                <c:pt idx="9">
                  <c:v>АО "Capital Bank Kazakhstan"</c:v>
                </c:pt>
                <c:pt idx="10">
                  <c:v>АО «Шинхан Банк Казахстан»</c:v>
                </c:pt>
                <c:pt idx="11">
                  <c:v>АО  "Delta Bank"</c:v>
                </c:pt>
                <c:pt idx="12">
                  <c:v>АО "AsiaCredit Bank</c:v>
                </c:pt>
                <c:pt idx="13">
                  <c:v>АО "Казкоммерцбанк"</c:v>
                </c:pt>
                <c:pt idx="14">
                  <c:v>АО "Банк Kassa Nova"</c:v>
                </c:pt>
                <c:pt idx="15">
                  <c:v>АО "Bank RBK"</c:v>
                </c:pt>
                <c:pt idx="16">
                  <c:v>ДБ АО "Банк ВТБ Казахстан"</c:v>
                </c:pt>
                <c:pt idx="17">
                  <c:v>АО "Банк Фридом Финанс Казахстан"</c:v>
                </c:pt>
                <c:pt idx="18">
                  <c:v>АО "АТФБанк"</c:v>
                </c:pt>
                <c:pt idx="19">
                  <c:v>АО "Нурбанк"</c:v>
                </c:pt>
                <c:pt idx="20">
                  <c:v>АО ДБ "Альфа Банк"</c:v>
                </c:pt>
                <c:pt idx="21">
                  <c:v>АО "Евразийский банк"</c:v>
                </c:pt>
                <c:pt idx="22">
                  <c:v>АО "ForteBank"</c:v>
                </c:pt>
                <c:pt idx="23">
                  <c:v>First Heartland Jysan Bank</c:v>
                </c:pt>
                <c:pt idx="24">
                  <c:v>АО «Bereke Bank» (ранее ДБ АО «Сбербанк»)</c:v>
                </c:pt>
                <c:pt idx="25">
                  <c:v>АО "Народный Банк Казахстана"</c:v>
                </c:pt>
                <c:pt idx="26">
                  <c:v>АО "Банк ЦентрКредит"</c:v>
                </c:pt>
              </c:strCache>
            </c:strRef>
          </c:cat>
          <c:val>
            <c:numRef>
              <c:f>Лист3!$B$2:$B$28</c:f>
              <c:numCache>
                <c:formatCode>_-* #\ ##0_р_._-;\-* #\ ##0_р_._-;_-* "-"??_р_._-;_-@_-</c:formatCode>
                <c:ptCount val="27"/>
                <c:pt idx="0">
                  <c:v>1</c:v>
                </c:pt>
                <c:pt idx="1">
                  <c:v>5</c:v>
                </c:pt>
                <c:pt idx="2">
                  <c:v>7</c:v>
                </c:pt>
                <c:pt idx="3">
                  <c:v>9</c:v>
                </c:pt>
                <c:pt idx="4">
                  <c:v>9</c:v>
                </c:pt>
                <c:pt idx="5">
                  <c:v>10</c:v>
                </c:pt>
                <c:pt idx="6">
                  <c:v>11</c:v>
                </c:pt>
                <c:pt idx="7">
                  <c:v>27</c:v>
                </c:pt>
                <c:pt idx="8">
                  <c:v>34</c:v>
                </c:pt>
                <c:pt idx="9">
                  <c:v>39</c:v>
                </c:pt>
                <c:pt idx="10">
                  <c:v>53</c:v>
                </c:pt>
                <c:pt idx="11">
                  <c:v>75</c:v>
                </c:pt>
                <c:pt idx="12">
                  <c:v>82</c:v>
                </c:pt>
                <c:pt idx="13">
                  <c:v>117</c:v>
                </c:pt>
                <c:pt idx="14">
                  <c:v>196</c:v>
                </c:pt>
                <c:pt idx="15">
                  <c:v>216</c:v>
                </c:pt>
                <c:pt idx="16">
                  <c:v>416</c:v>
                </c:pt>
                <c:pt idx="17">
                  <c:v>457</c:v>
                </c:pt>
                <c:pt idx="18">
                  <c:v>492</c:v>
                </c:pt>
                <c:pt idx="19">
                  <c:v>1033</c:v>
                </c:pt>
                <c:pt idx="20">
                  <c:v>1102</c:v>
                </c:pt>
                <c:pt idx="21">
                  <c:v>1215</c:v>
                </c:pt>
                <c:pt idx="22">
                  <c:v>2106</c:v>
                </c:pt>
                <c:pt idx="23">
                  <c:v>2902</c:v>
                </c:pt>
                <c:pt idx="24">
                  <c:v>8548</c:v>
                </c:pt>
                <c:pt idx="25">
                  <c:v>18941</c:v>
                </c:pt>
                <c:pt idx="26">
                  <c:v>21203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C8F-4DCE-A949-7D3619783A0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35992639"/>
        <c:axId val="1"/>
      </c:barChart>
      <c:catAx>
        <c:axId val="435992639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 rot="0" vert="horz"/>
          <a:lstStyle/>
          <a:p>
            <a:pPr>
              <a:defRPr sz="900" b="0" i="0" u="none" strike="noStrike" baseline="0">
                <a:solidFill>
                  <a:srgbClr val="000000"/>
                </a:solidFill>
                <a:latin typeface="Century Gothic" panose="020B0502020202020204" pitchFamily="34" charset="0"/>
                <a:ea typeface="Calibri"/>
                <a:cs typeface="Times New Roman" panose="02020603050405020304" pitchFamily="18" charset="0"/>
              </a:defRPr>
            </a:pPr>
            <a:endParaRPr lang="ru-KZ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1"/>
        <c:axPos val="b"/>
        <c:numFmt formatCode="_-* #\ ##0_р_._-;\-* #\ ##0_р_._-;_-* &quot;-&quot;??_р_._-;_-@_-" sourceLinked="1"/>
        <c:majorTickMark val="out"/>
        <c:minorTickMark val="none"/>
        <c:tickLblPos val="nextTo"/>
        <c:crossAx val="435992639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KZ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600" b="1" i="0" u="none" strike="noStrike" baseline="0">
                <a:solidFill>
                  <a:srgbClr val="000000"/>
                </a:solidFill>
                <a:latin typeface="Century Gothic" panose="020B0502020202020204" pitchFamily="34" charset="0"/>
                <a:ea typeface="Arial Narrow"/>
                <a:cs typeface="Arial Narrow"/>
              </a:defRPr>
            </a:pPr>
            <a:r>
              <a:rPr lang="ru-RU">
                <a:latin typeface="Century Gothic" panose="020B0502020202020204" pitchFamily="34" charset="0"/>
              </a:rPr>
              <a:t>По сумме подписанных ДГ, млрд.тенге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0.43463949237919458"/>
          <c:y val="0.10730178102533532"/>
          <c:w val="0.49756349822408263"/>
          <c:h val="0.85295783195962527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1">
                <a:lumMod val="75000"/>
              </a:schemeClr>
            </a:solidFill>
          </c:spPr>
          <c:invertIfNegative val="0"/>
          <c:dLbls>
            <c:dLbl>
              <c:idx val="21"/>
              <c:layout>
                <c:manualLayout>
                  <c:x val="-3.1007751937984496E-3"/>
                  <c:y val="-2.6861722751269376E-17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900" b="0" i="0" u="none" strike="noStrike" baseline="0">
                      <a:solidFill>
                        <a:srgbClr val="000000"/>
                      </a:solidFill>
                      <a:latin typeface="Century Gothic" panose="020B0502020202020204" pitchFamily="34" charset="0"/>
                      <a:ea typeface="Calibri"/>
                      <a:cs typeface="Calibri"/>
                    </a:defRPr>
                  </a:pPr>
                  <a:endParaRPr lang="ru-KZ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8BF-44A9-98B9-DFAFD66801E8}"/>
                </c:ext>
              </c:extLst>
            </c:dLbl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 b="0" i="0" u="none" strike="noStrike" baseline="0">
                    <a:solidFill>
                      <a:srgbClr val="000000"/>
                    </a:solidFill>
                    <a:latin typeface="Century Gothic" panose="020B0502020202020204" pitchFamily="34" charset="0"/>
                    <a:ea typeface="Calibri"/>
                    <a:cs typeface="Calibri"/>
                  </a:defRPr>
                </a:pPr>
                <a:endParaRPr lang="ru-K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Лист3!$A$31:$A$57</c:f>
              <c:strCache>
                <c:ptCount val="27"/>
                <c:pt idx="0">
                  <c:v>КАЗАХСТАН-ЗИРААТ ИНТЕРНЕШНЛ БАНК</c:v>
                </c:pt>
                <c:pt idx="1">
                  <c:v>АО "Эксимбанк"</c:v>
                </c:pt>
                <c:pt idx="2">
                  <c:v>МФО РИЦ Кызылорда</c:v>
                </c:pt>
                <c:pt idx="3">
                  <c:v>ТОО Center Leasing</c:v>
                </c:pt>
                <c:pt idx="4">
                  <c:v>АО «Tengri Bank»</c:v>
                </c:pt>
                <c:pt idx="5">
                  <c:v>АО " Банк Астана-Финанс"</c:v>
                </c:pt>
                <c:pt idx="6">
                  <c:v>АО "Казинвестбанк"</c:v>
                </c:pt>
                <c:pt idx="7">
                  <c:v>АО "Capital Bank Kazakhstan"</c:v>
                </c:pt>
                <c:pt idx="8">
                  <c:v>АО "Qazaq Banki"</c:v>
                </c:pt>
                <c:pt idx="9">
                  <c:v>АО "AsiaCredit Bank</c:v>
                </c:pt>
                <c:pt idx="10">
                  <c:v>АО «Шинхан Банк Казахстан»</c:v>
                </c:pt>
                <c:pt idx="11">
                  <c:v>АО  "Delta Bank"</c:v>
                </c:pt>
                <c:pt idx="12">
                  <c:v>Исламский Банк AlHilal</c:v>
                </c:pt>
                <c:pt idx="13">
                  <c:v>АО "Банк Kassa Nova"</c:v>
                </c:pt>
                <c:pt idx="14">
                  <c:v>АО "Казкоммерцбанк"</c:v>
                </c:pt>
                <c:pt idx="15">
                  <c:v>АО "Банк Фридом Финанс Казахстан"</c:v>
                </c:pt>
                <c:pt idx="16">
                  <c:v>ДБ АО "Банк ВТБ Казахстан"</c:v>
                </c:pt>
                <c:pt idx="17">
                  <c:v>АО "АТФБанк"</c:v>
                </c:pt>
                <c:pt idx="18">
                  <c:v>АО "Bank RBK"</c:v>
                </c:pt>
                <c:pt idx="19">
                  <c:v>АО ДБ "Альфа Банк"</c:v>
                </c:pt>
                <c:pt idx="20">
                  <c:v>АО "Евразийский банк"</c:v>
                </c:pt>
                <c:pt idx="21">
                  <c:v>АО "Нурбанк"</c:v>
                </c:pt>
                <c:pt idx="22">
                  <c:v>АО "ForteBank"</c:v>
                </c:pt>
                <c:pt idx="23">
                  <c:v>First Heartland Jysan Bank</c:v>
                </c:pt>
                <c:pt idx="24">
                  <c:v>АО «Bereke Bank» (ранее ДБ АО «Сбербанк»)</c:v>
                </c:pt>
                <c:pt idx="25">
                  <c:v>АО "Народный Банк Казахстана"</c:v>
                </c:pt>
                <c:pt idx="26">
                  <c:v>АО "Банк ЦентрКредит"</c:v>
                </c:pt>
              </c:strCache>
            </c:strRef>
          </c:cat>
          <c:val>
            <c:numRef>
              <c:f>Лист3!$B$31:$B$57</c:f>
              <c:numCache>
                <c:formatCode>_-* #\ ##0.0_р_._-;\-* #\ ##0.0_р_._-;_-* "-"??_р_._-;_-@_-</c:formatCode>
                <c:ptCount val="27"/>
                <c:pt idx="0">
                  <c:v>9.3660570999999998E-2</c:v>
                </c:pt>
                <c:pt idx="1">
                  <c:v>0.14294999999999999</c:v>
                </c:pt>
                <c:pt idx="2">
                  <c:v>0.14535000000000001</c:v>
                </c:pt>
                <c:pt idx="3">
                  <c:v>0.245</c:v>
                </c:pt>
                <c:pt idx="4">
                  <c:v>0.26639878</c:v>
                </c:pt>
                <c:pt idx="5">
                  <c:v>0.317592335</c:v>
                </c:pt>
                <c:pt idx="6" formatCode="_-* #\ ##0.00_р_._-;\-* #\ ##0.00_р_._-;_-* &quot;-&quot;??_р_._-;_-@_-">
                  <c:v>0.36161015000000002</c:v>
                </c:pt>
                <c:pt idx="7">
                  <c:v>0.50544466600000004</c:v>
                </c:pt>
                <c:pt idx="8">
                  <c:v>0.85046500000000003</c:v>
                </c:pt>
                <c:pt idx="9">
                  <c:v>0.88888928</c:v>
                </c:pt>
                <c:pt idx="10">
                  <c:v>0.90085990199999999</c:v>
                </c:pt>
                <c:pt idx="11">
                  <c:v>1.098040583</c:v>
                </c:pt>
                <c:pt idx="12">
                  <c:v>1.3294649999999999</c:v>
                </c:pt>
                <c:pt idx="13">
                  <c:v>2.2548577339999998</c:v>
                </c:pt>
                <c:pt idx="14">
                  <c:v>4.0745750809999999</c:v>
                </c:pt>
                <c:pt idx="15" formatCode="_-* #\ ##0_р_._-;\-* #\ ##0_р_._-;_-* &quot;-&quot;??_р_._-;_-@_-">
                  <c:v>5.4553491300000001</c:v>
                </c:pt>
                <c:pt idx="16">
                  <c:v>6.4644956558999995</c:v>
                </c:pt>
                <c:pt idx="17">
                  <c:v>7.6675927003800002</c:v>
                </c:pt>
                <c:pt idx="18">
                  <c:v>10.459449146180001</c:v>
                </c:pt>
                <c:pt idx="19">
                  <c:v>17.587575319140001</c:v>
                </c:pt>
                <c:pt idx="20">
                  <c:v>18.795260725489999</c:v>
                </c:pt>
                <c:pt idx="21">
                  <c:v>23.638861684470001</c:v>
                </c:pt>
                <c:pt idx="22">
                  <c:v>42.913736450529996</c:v>
                </c:pt>
                <c:pt idx="23">
                  <c:v>67.140924317499994</c:v>
                </c:pt>
                <c:pt idx="24">
                  <c:v>100.22486988044</c:v>
                </c:pt>
                <c:pt idx="25">
                  <c:v>188.47038906293</c:v>
                </c:pt>
                <c:pt idx="26">
                  <c:v>205.81259984584995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8BF-44A9-98B9-DFAFD66801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35985919"/>
        <c:axId val="1"/>
      </c:barChart>
      <c:catAx>
        <c:axId val="435985919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 rot="0" vert="horz"/>
          <a:lstStyle/>
          <a:p>
            <a:pPr>
              <a:defRPr sz="900" b="0" i="0" u="none" strike="noStrike" baseline="0">
                <a:solidFill>
                  <a:srgbClr val="000000"/>
                </a:solidFill>
                <a:latin typeface="Century Gothic" panose="020B0502020202020204" pitchFamily="34" charset="0"/>
                <a:ea typeface="Calibri"/>
                <a:cs typeface="Calibri"/>
              </a:defRPr>
            </a:pPr>
            <a:endParaRPr lang="ru-KZ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1"/>
        <c:axPos val="b"/>
        <c:numFmt formatCode="_-* #\ ##0.0_р_._-;\-* #\ ##0.0_р_._-;_-* &quot;-&quot;??_р_._-;_-@_-" sourceLinked="1"/>
        <c:majorTickMark val="out"/>
        <c:minorTickMark val="none"/>
        <c:tickLblPos val="nextTo"/>
        <c:crossAx val="435985919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KZ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600" b="1" i="0" u="none" strike="noStrike" baseline="0">
                <a:solidFill>
                  <a:srgbClr val="000000"/>
                </a:solidFill>
                <a:latin typeface="Century Gothic" panose="020B0502020202020204" pitchFamily="34" charset="0"/>
                <a:ea typeface="Arial Narrow"/>
                <a:cs typeface="Arial Narrow"/>
              </a:defRPr>
            </a:pPr>
            <a:r>
              <a:rPr lang="ru-RU">
                <a:latin typeface="Century Gothic" panose="020B0502020202020204" pitchFamily="34" charset="0"/>
              </a:rPr>
              <a:t>По количеству подписанных ДГ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0.35491476209968648"/>
          <c:y val="0.12191910133572471"/>
          <c:w val="0.57889132407829336"/>
          <c:h val="0.84104403643743819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1">
                <a:lumMod val="75000"/>
              </a:schemeClr>
            </a:solidFill>
          </c:spPr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 b="0" i="0" u="none" strike="noStrike" baseline="0">
                    <a:solidFill>
                      <a:srgbClr val="000000"/>
                    </a:solidFill>
                    <a:latin typeface="Century Gothic" panose="020B0502020202020204" pitchFamily="34" charset="0"/>
                    <a:ea typeface="Calibri"/>
                    <a:cs typeface="Calibri"/>
                  </a:defRPr>
                </a:pPr>
                <a:endParaRPr lang="ru-K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Лист4!$A$3:$A$22</c:f>
              <c:strCache>
                <c:ptCount val="20"/>
                <c:pt idx="0">
                  <c:v>РФ по области Улытау</c:v>
                </c:pt>
                <c:pt idx="1">
                  <c:v>Карагандинская область</c:v>
                </c:pt>
                <c:pt idx="2">
                  <c:v>СКО</c:v>
                </c:pt>
                <c:pt idx="3">
                  <c:v>РФ по области Жетiсу</c:v>
                </c:pt>
                <c:pt idx="4">
                  <c:v>ВКО</c:v>
                </c:pt>
                <c:pt idx="5">
                  <c:v>Жамбылская область</c:v>
                </c:pt>
                <c:pt idx="6">
                  <c:v>Мангистауская область</c:v>
                </c:pt>
                <c:pt idx="7">
                  <c:v>Акмолинская область</c:v>
                </c:pt>
                <c:pt idx="8">
                  <c:v>ЗКО</c:v>
                </c:pt>
                <c:pt idx="9">
                  <c:v>г.Шымкент</c:v>
                </c:pt>
                <c:pt idx="10">
                  <c:v>Кызылординская область</c:v>
                </c:pt>
                <c:pt idx="11">
                  <c:v>РФ по области Абай</c:v>
                </c:pt>
                <c:pt idx="12">
                  <c:v>Туркестанская область </c:v>
                </c:pt>
                <c:pt idx="13">
                  <c:v>Атырауская область</c:v>
                </c:pt>
                <c:pt idx="14">
                  <c:v>г.Алматы</c:v>
                </c:pt>
                <c:pt idx="15">
                  <c:v>Алматинская область</c:v>
                </c:pt>
                <c:pt idx="16">
                  <c:v>Павлодарская область</c:v>
                </c:pt>
                <c:pt idx="17">
                  <c:v>Костанайская область</c:v>
                </c:pt>
                <c:pt idx="18">
                  <c:v>г.Астана</c:v>
                </c:pt>
                <c:pt idx="19">
                  <c:v>Актюбинская область</c:v>
                </c:pt>
              </c:strCache>
            </c:strRef>
          </c:cat>
          <c:val>
            <c:numRef>
              <c:f>Лист4!$B$3:$B$22</c:f>
              <c:numCache>
                <c:formatCode>General</c:formatCode>
                <c:ptCount val="20"/>
                <c:pt idx="0">
                  <c:v>7</c:v>
                </c:pt>
                <c:pt idx="1">
                  <c:v>14</c:v>
                </c:pt>
                <c:pt idx="2">
                  <c:v>15</c:v>
                </c:pt>
                <c:pt idx="3">
                  <c:v>15</c:v>
                </c:pt>
                <c:pt idx="4">
                  <c:v>19</c:v>
                </c:pt>
                <c:pt idx="5">
                  <c:v>19</c:v>
                </c:pt>
                <c:pt idx="6">
                  <c:v>19</c:v>
                </c:pt>
                <c:pt idx="7">
                  <c:v>21</c:v>
                </c:pt>
                <c:pt idx="8">
                  <c:v>23</c:v>
                </c:pt>
                <c:pt idx="9">
                  <c:v>23</c:v>
                </c:pt>
                <c:pt idx="10">
                  <c:v>24</c:v>
                </c:pt>
                <c:pt idx="11">
                  <c:v>24</c:v>
                </c:pt>
                <c:pt idx="12">
                  <c:v>25</c:v>
                </c:pt>
                <c:pt idx="13">
                  <c:v>27</c:v>
                </c:pt>
                <c:pt idx="14">
                  <c:v>37</c:v>
                </c:pt>
                <c:pt idx="15">
                  <c:v>43</c:v>
                </c:pt>
                <c:pt idx="16">
                  <c:v>43</c:v>
                </c:pt>
                <c:pt idx="17">
                  <c:v>47</c:v>
                </c:pt>
                <c:pt idx="18">
                  <c:v>57</c:v>
                </c:pt>
                <c:pt idx="19">
                  <c:v>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453-4100-8CEF-A426C7E870F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35990239"/>
        <c:axId val="1"/>
      </c:barChart>
      <c:catAx>
        <c:axId val="435990239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 rot="0" vert="horz"/>
          <a:lstStyle/>
          <a:p>
            <a:pPr>
              <a:defRPr sz="900" b="0" i="0" u="none" strike="noStrike" baseline="0">
                <a:solidFill>
                  <a:srgbClr val="000000"/>
                </a:solidFill>
                <a:latin typeface="Century Gothic" panose="020B0502020202020204" pitchFamily="34" charset="0"/>
                <a:ea typeface="Calibri"/>
                <a:cs typeface="Calibri"/>
              </a:defRPr>
            </a:pPr>
            <a:endParaRPr lang="ru-KZ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35990239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KZ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600" b="1" i="0" u="none" strike="noStrike" baseline="0">
                <a:solidFill>
                  <a:srgbClr val="000000"/>
                </a:solidFill>
                <a:latin typeface="Century Gothic" panose="020B0502020202020204" pitchFamily="34" charset="0"/>
                <a:ea typeface="Arial Narrow"/>
                <a:cs typeface="Arial Narrow"/>
              </a:defRPr>
            </a:pPr>
            <a:r>
              <a:rPr lang="ru-RU">
                <a:latin typeface="Century Gothic" panose="020B0502020202020204" pitchFamily="34" charset="0"/>
              </a:rPr>
              <a:t>По сумме подписанных ДГ, млрд. тенге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0.41536897083844421"/>
          <c:y val="0.12746748059588259"/>
          <c:w val="0.43485661966672778"/>
          <c:h val="0.83842582723072989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1">
                <a:lumMod val="75000"/>
              </a:schemeClr>
            </a:solidFill>
          </c:spPr>
          <c:invertIfNegative val="0"/>
          <c:dLbls>
            <c:dLbl>
              <c:idx val="15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900" b="0" i="0" u="none" strike="noStrike" baseline="0">
                      <a:solidFill>
                        <a:srgbClr val="000000"/>
                      </a:solidFill>
                      <a:latin typeface="Century Gothic" panose="020B0502020202020204" pitchFamily="34" charset="0"/>
                      <a:ea typeface="Calibri"/>
                      <a:cs typeface="Calibri"/>
                    </a:defRPr>
                  </a:pPr>
                  <a:endParaRPr lang="ru-K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7AA4-49DB-9735-63EF37B5EE25}"/>
                </c:ext>
              </c:extLst>
            </c:dLbl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 b="0" i="0" u="none" strike="noStrike" baseline="0">
                    <a:solidFill>
                      <a:srgbClr val="000000"/>
                    </a:solidFill>
                    <a:latin typeface="Century Gothic" panose="020B0502020202020204" pitchFamily="34" charset="0"/>
                    <a:ea typeface="Calibri"/>
                    <a:cs typeface="Calibri"/>
                  </a:defRPr>
                </a:pPr>
                <a:endParaRPr lang="ru-K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Лист4!$A$27:$A$46</c:f>
              <c:strCache>
                <c:ptCount val="20"/>
                <c:pt idx="0">
                  <c:v>РФ по области Улытау</c:v>
                </c:pt>
                <c:pt idx="1">
                  <c:v>Жамбылская область</c:v>
                </c:pt>
                <c:pt idx="2">
                  <c:v>Мангистауская область</c:v>
                </c:pt>
                <c:pt idx="3">
                  <c:v>Кызылординская область</c:v>
                </c:pt>
                <c:pt idx="4">
                  <c:v>РФ по области Жетiсу</c:v>
                </c:pt>
                <c:pt idx="5">
                  <c:v>Акмолинская область</c:v>
                </c:pt>
                <c:pt idx="6">
                  <c:v>Атырауская область</c:v>
                </c:pt>
                <c:pt idx="7">
                  <c:v>ЗКО</c:v>
                </c:pt>
                <c:pt idx="8">
                  <c:v>СКО</c:v>
                </c:pt>
                <c:pt idx="9">
                  <c:v>Карагандинская область</c:v>
                </c:pt>
                <c:pt idx="10">
                  <c:v>Туркестанская область </c:v>
                </c:pt>
                <c:pt idx="11">
                  <c:v>РФ по области Абай</c:v>
                </c:pt>
                <c:pt idx="12">
                  <c:v>г.Шымкент</c:v>
                </c:pt>
                <c:pt idx="13">
                  <c:v>ВКО</c:v>
                </c:pt>
                <c:pt idx="14">
                  <c:v>Актюбинская область</c:v>
                </c:pt>
                <c:pt idx="15">
                  <c:v>Костанайская область</c:v>
                </c:pt>
                <c:pt idx="16">
                  <c:v>г.Астана</c:v>
                </c:pt>
                <c:pt idx="17">
                  <c:v>Алматинская область</c:v>
                </c:pt>
                <c:pt idx="18">
                  <c:v>Павлодарская область</c:v>
                </c:pt>
                <c:pt idx="19">
                  <c:v>г.Алматы</c:v>
                </c:pt>
              </c:strCache>
            </c:strRef>
          </c:cat>
          <c:val>
            <c:numRef>
              <c:f>Лист4!$B$27:$B$46</c:f>
              <c:numCache>
                <c:formatCode>_-* #\ ##0.0_р_._-;\-* #\ ##0.0_р_._-;_-* "-"??_р_._-;_-@_-</c:formatCode>
                <c:ptCount val="20"/>
                <c:pt idx="0">
                  <c:v>0.13617505299999999</c:v>
                </c:pt>
                <c:pt idx="1">
                  <c:v>0.27072738750000003</c:v>
                </c:pt>
                <c:pt idx="2">
                  <c:v>0.30770608030000002</c:v>
                </c:pt>
                <c:pt idx="3">
                  <c:v>0.40024705266999999</c:v>
                </c:pt>
                <c:pt idx="4">
                  <c:v>0.46683328401999996</c:v>
                </c:pt>
                <c:pt idx="5">
                  <c:v>0.52082991867000006</c:v>
                </c:pt>
                <c:pt idx="6">
                  <c:v>0.52407274400000003</c:v>
                </c:pt>
                <c:pt idx="7">
                  <c:v>0.57468967449999997</c:v>
                </c:pt>
                <c:pt idx="8">
                  <c:v>0.58460756367</c:v>
                </c:pt>
                <c:pt idx="9">
                  <c:v>0.62127794800000002</c:v>
                </c:pt>
                <c:pt idx="10">
                  <c:v>0.65017218967000012</c:v>
                </c:pt>
                <c:pt idx="11">
                  <c:v>0.71279482599999999</c:v>
                </c:pt>
                <c:pt idx="12">
                  <c:v>0.72390301324999995</c:v>
                </c:pt>
                <c:pt idx="13">
                  <c:v>0.84740734200000001</c:v>
                </c:pt>
                <c:pt idx="14">
                  <c:v>1.0116057326700001</c:v>
                </c:pt>
                <c:pt idx="15">
                  <c:v>1.06979125</c:v>
                </c:pt>
                <c:pt idx="16">
                  <c:v>2.0573851866599999</c:v>
                </c:pt>
                <c:pt idx="17">
                  <c:v>2.08658869937</c:v>
                </c:pt>
                <c:pt idx="18">
                  <c:v>2.3303652370000001</c:v>
                </c:pt>
                <c:pt idx="19">
                  <c:v>2.4015984674499999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AA4-49DB-9735-63EF37B5EE2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36094655"/>
        <c:axId val="1"/>
      </c:barChart>
      <c:catAx>
        <c:axId val="436094655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 rot="0" vert="horz"/>
          <a:lstStyle/>
          <a:p>
            <a:pPr>
              <a:defRPr sz="900" b="0" i="0" u="none" strike="noStrike" baseline="0">
                <a:solidFill>
                  <a:srgbClr val="000000"/>
                </a:solidFill>
                <a:latin typeface="Century Gothic" panose="020B0502020202020204" pitchFamily="34" charset="0"/>
                <a:ea typeface="Calibri"/>
                <a:cs typeface="Calibri"/>
              </a:defRPr>
            </a:pPr>
            <a:endParaRPr lang="ru-KZ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1"/>
        <c:axPos val="b"/>
        <c:numFmt formatCode="_-* #\ ##0.0_р_._-;\-* #\ ##0.0_р_._-;_-* &quot;-&quot;??_р_._-;_-@_-" sourceLinked="1"/>
        <c:majorTickMark val="out"/>
        <c:minorTickMark val="none"/>
        <c:tickLblPos val="nextTo"/>
        <c:crossAx val="436094655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KZ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600" b="1" i="0" u="none" strike="noStrike" baseline="0">
                <a:solidFill>
                  <a:srgbClr val="333333"/>
                </a:solidFill>
                <a:latin typeface="Century Gothic" panose="020B0502020202020204" pitchFamily="34" charset="0"/>
                <a:ea typeface="Calibri"/>
                <a:cs typeface="Calibri"/>
              </a:defRPr>
            </a:pPr>
            <a:r>
              <a:rPr lang="ru-RU" sz="1600">
                <a:latin typeface="Century Gothic" panose="020B0502020202020204" pitchFamily="34" charset="0"/>
              </a:rPr>
              <a:t>По количеству подписанных ДГ</a:t>
            </a:r>
          </a:p>
        </c:rich>
      </c:tx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48587280436099334"/>
          <c:y val="0.10643709385019227"/>
          <c:w val="0.48189276340457443"/>
          <c:h val="0.8619962296237329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4472C4">
                <a:lumMod val="75000"/>
              </a:srgbClr>
            </a:solidFill>
            <a:ln w="25400">
              <a:noFill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b="0" i="0" u="none" strike="noStrike" baseline="0">
                    <a:solidFill>
                      <a:srgbClr val="333333"/>
                    </a:solidFill>
                    <a:latin typeface="Century Gothic" panose="020B0502020202020204" pitchFamily="34" charset="0"/>
                    <a:ea typeface="Calibri"/>
                    <a:cs typeface="Calibri"/>
                  </a:defRPr>
                </a:pPr>
                <a:endParaRPr lang="ru-K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Лист5.!$B$3:$B$9</c:f>
              <c:strCache>
                <c:ptCount val="7"/>
                <c:pt idx="0">
                  <c:v>АО "Евразийский банк"</c:v>
                </c:pt>
                <c:pt idx="1">
                  <c:v>АО "Нурбанк"</c:v>
                </c:pt>
                <c:pt idx="2">
                  <c:v>АО "First Heartland Jusan Bank"</c:v>
                </c:pt>
                <c:pt idx="3">
                  <c:v>АО «Bereke Bank» (ранее ДБ АО «Сбербанк»)</c:v>
                </c:pt>
                <c:pt idx="4">
                  <c:v>АО "Народный Банк Казахстана"</c:v>
                </c:pt>
                <c:pt idx="5">
                  <c:v>АО "ForteBank"</c:v>
                </c:pt>
                <c:pt idx="6">
                  <c:v>АО "Банк ЦентрКредит"</c:v>
                </c:pt>
              </c:strCache>
            </c:strRef>
          </c:cat>
          <c:val>
            <c:numRef>
              <c:f>Лист5.!$C$3:$C$9</c:f>
              <c:numCache>
                <c:formatCode>General</c:formatCode>
                <c:ptCount val="7"/>
                <c:pt idx="0">
                  <c:v>7</c:v>
                </c:pt>
                <c:pt idx="1">
                  <c:v>13</c:v>
                </c:pt>
                <c:pt idx="2">
                  <c:v>16</c:v>
                </c:pt>
                <c:pt idx="3">
                  <c:v>34</c:v>
                </c:pt>
                <c:pt idx="4">
                  <c:v>49</c:v>
                </c:pt>
                <c:pt idx="5">
                  <c:v>53</c:v>
                </c:pt>
                <c:pt idx="6">
                  <c:v>401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61F-4BE9-91D5-0B5784C77FA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436089375"/>
        <c:axId val="1"/>
      </c:barChart>
      <c:catAx>
        <c:axId val="436089375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333333"/>
                </a:solidFill>
                <a:latin typeface="Century Gothic" panose="020B0502020202020204" pitchFamily="34" charset="0"/>
                <a:ea typeface="Calibri"/>
                <a:cs typeface="Calibri"/>
              </a:defRPr>
            </a:pPr>
            <a:endParaRPr lang="ru-KZ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36089375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KZ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r>
              <a:rPr lang="ru-RU" b="1">
                <a:latin typeface="Century Gothic" panose="020B0502020202020204" pitchFamily="34" charset="0"/>
              </a:rPr>
              <a:t>По сумме подписанных ДГ, млн.тенге</a:t>
            </a:r>
          </a:p>
        </c:rich>
      </c:tx>
      <c:overlay val="0"/>
      <c:spPr>
        <a:noFill/>
        <a:ln w="25400">
          <a:noFill/>
        </a:ln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Лист5.!$M$2</c:f>
              <c:strCache>
                <c:ptCount val="1"/>
                <c:pt idx="0">
                  <c:v>Общая сумма гарантий, тенге</c:v>
                </c:pt>
              </c:strCache>
            </c:strRef>
          </c:tx>
          <c:spPr>
            <a:solidFill>
              <a:srgbClr val="4472C4">
                <a:lumMod val="75000"/>
              </a:srgbClr>
            </a:solidFill>
            <a:ln w="25400">
              <a:noFill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ru-K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Лист5.!$L$3:$L$9</c:f>
              <c:strCache>
                <c:ptCount val="7"/>
                <c:pt idx="0">
                  <c:v>АО "Евразийский банк"</c:v>
                </c:pt>
                <c:pt idx="1">
                  <c:v>АО "Нурбанк"</c:v>
                </c:pt>
                <c:pt idx="2">
                  <c:v>АО "First Heartland Jusan Bank"</c:v>
                </c:pt>
                <c:pt idx="3">
                  <c:v>АО "Народный Банк Казахстана"</c:v>
                </c:pt>
                <c:pt idx="4">
                  <c:v>АО "ForteBank"</c:v>
                </c:pt>
                <c:pt idx="5">
                  <c:v>АО «Bereke Bank» (ранее ДБ АО «Сбербанк»)</c:v>
                </c:pt>
                <c:pt idx="6">
                  <c:v>АО "Банк ЦентрКредит"</c:v>
                </c:pt>
              </c:strCache>
            </c:strRef>
          </c:cat>
          <c:val>
            <c:numRef>
              <c:f>Лист5.!$M$3:$M$9</c:f>
              <c:numCache>
                <c:formatCode>_-* #\ ##0_р_._-;\-* #\ ##0_р_._-;_-* "-"??_р_._-;_-@_-</c:formatCode>
                <c:ptCount val="7"/>
                <c:pt idx="0">
                  <c:v>356.00279999999998</c:v>
                </c:pt>
                <c:pt idx="1">
                  <c:v>392.25990000000002</c:v>
                </c:pt>
                <c:pt idx="2">
                  <c:v>830.18724399999996</c:v>
                </c:pt>
                <c:pt idx="3">
                  <c:v>1281.6673129999999</c:v>
                </c:pt>
                <c:pt idx="4">
                  <c:v>2185.2118049999999</c:v>
                </c:pt>
                <c:pt idx="5">
                  <c:v>2604.5282790000001</c:v>
                </c:pt>
                <c:pt idx="6">
                  <c:v>10648.921309400002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7C0-4742-8832-B1FEB2B674B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432327727"/>
        <c:axId val="1"/>
      </c:barChart>
      <c:catAx>
        <c:axId val="432327727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ru-KZ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1"/>
        <c:axPos val="b"/>
        <c:numFmt formatCode="_-* #\ ##0_р_._-;\-* #\ ##0_р_._-;_-* &quot;-&quot;??_р_._-;_-@_-" sourceLinked="1"/>
        <c:majorTickMark val="out"/>
        <c:minorTickMark val="none"/>
        <c:tickLblPos val="nextTo"/>
        <c:crossAx val="432327727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KZ"/>
    </a:p>
  </c:tx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600" b="1" i="0" u="none" strike="noStrike" baseline="0">
                <a:solidFill>
                  <a:srgbClr val="000000"/>
                </a:solidFill>
                <a:latin typeface="Century Gothic" panose="020B0502020202020204" pitchFamily="34" charset="0"/>
                <a:ea typeface="Arial Narrow"/>
                <a:cs typeface="Arial Narrow"/>
              </a:defRPr>
            </a:pPr>
            <a:r>
              <a:rPr lang="ru-RU" sz="1600">
                <a:latin typeface="Century Gothic" panose="020B0502020202020204" pitchFamily="34" charset="0"/>
              </a:rPr>
              <a:t>По количеству одобренных  ДГ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0.3593281549265801"/>
          <c:y val="0.11783695379786069"/>
          <c:w val="0.59829176420515018"/>
          <c:h val="0.83472212460713791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4472C4">
                <a:lumMod val="75000"/>
              </a:srgbClr>
            </a:solidFill>
          </c:spPr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Century Gothic" panose="020B0502020202020204" pitchFamily="34" charset="0"/>
                    <a:ea typeface="Calibri"/>
                    <a:cs typeface="Calibri"/>
                  </a:defRPr>
                </a:pPr>
                <a:endParaRPr lang="ru-K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'Одобренные РФ 2020г.'!$A$3:$A$20</c:f>
              <c:strCache>
                <c:ptCount val="18"/>
                <c:pt idx="0">
                  <c:v>Жамбылская область</c:v>
                </c:pt>
                <c:pt idx="1">
                  <c:v>Карагандинская область</c:v>
                </c:pt>
                <c:pt idx="2">
                  <c:v>Костанайская область</c:v>
                </c:pt>
                <c:pt idx="3">
                  <c:v>Мангистауская область</c:v>
                </c:pt>
                <c:pt idx="4">
                  <c:v>РФ по области Жетiсу</c:v>
                </c:pt>
                <c:pt idx="5">
                  <c:v>Павлодарская область</c:v>
                </c:pt>
                <c:pt idx="6">
                  <c:v>СКО</c:v>
                </c:pt>
                <c:pt idx="7">
                  <c:v>г.Астана</c:v>
                </c:pt>
                <c:pt idx="8">
                  <c:v>Атырауская область</c:v>
                </c:pt>
                <c:pt idx="9">
                  <c:v>г.Шымкент</c:v>
                </c:pt>
                <c:pt idx="10">
                  <c:v>Туркестанская область</c:v>
                </c:pt>
                <c:pt idx="11">
                  <c:v>РФ по области Абай</c:v>
                </c:pt>
                <c:pt idx="12">
                  <c:v>Акмолинская область</c:v>
                </c:pt>
                <c:pt idx="13">
                  <c:v>Кызылординская область</c:v>
                </c:pt>
                <c:pt idx="14">
                  <c:v>Алматинская область</c:v>
                </c:pt>
                <c:pt idx="15">
                  <c:v>ЗКО</c:v>
                </c:pt>
                <c:pt idx="16">
                  <c:v>г.Алматы</c:v>
                </c:pt>
                <c:pt idx="17">
                  <c:v>Актюбинская область</c:v>
                </c:pt>
              </c:strCache>
            </c:strRef>
          </c:cat>
          <c:val>
            <c:numRef>
              <c:f>'Одобренные РФ 2020г.'!$B$3:$B$20</c:f>
              <c:numCache>
                <c:formatCode>#,##0</c:formatCode>
                <c:ptCount val="18"/>
                <c:pt idx="0" formatCode="General">
                  <c:v>1</c:v>
                </c:pt>
                <c:pt idx="1">
                  <c:v>1</c:v>
                </c:pt>
                <c:pt idx="2" formatCode="General">
                  <c:v>1</c:v>
                </c:pt>
                <c:pt idx="3" formatCode="General">
                  <c:v>1</c:v>
                </c:pt>
                <c:pt idx="4" formatCode="General">
                  <c:v>1</c:v>
                </c:pt>
                <c:pt idx="5" formatCode="_-* #\ ##0_р_._-;\-* #\ ##0_р_._-;_-* &quot;-&quot;??_р_._-;_-@_-">
                  <c:v>2</c:v>
                </c:pt>
                <c:pt idx="6" formatCode="General">
                  <c:v>2</c:v>
                </c:pt>
                <c:pt idx="7" formatCode="General">
                  <c:v>2</c:v>
                </c:pt>
                <c:pt idx="8" formatCode="_-* #\ ##0_р_._-;\-* #\ ##0_р_._-;_-* &quot;-&quot;??_р_._-;_-@_-">
                  <c:v>3</c:v>
                </c:pt>
                <c:pt idx="9" formatCode="General">
                  <c:v>3</c:v>
                </c:pt>
                <c:pt idx="10" formatCode="General">
                  <c:v>4</c:v>
                </c:pt>
                <c:pt idx="11" formatCode="General">
                  <c:v>4</c:v>
                </c:pt>
                <c:pt idx="12" formatCode="General">
                  <c:v>5</c:v>
                </c:pt>
                <c:pt idx="13" formatCode="General">
                  <c:v>5</c:v>
                </c:pt>
                <c:pt idx="14" formatCode="General">
                  <c:v>6</c:v>
                </c:pt>
                <c:pt idx="15" formatCode="General">
                  <c:v>7</c:v>
                </c:pt>
                <c:pt idx="16" formatCode="General">
                  <c:v>11</c:v>
                </c:pt>
                <c:pt idx="17" formatCode="General">
                  <c:v>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4C7-4C9E-9A28-BEB70E66C9B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36472751"/>
        <c:axId val="1"/>
      </c:barChart>
      <c:catAx>
        <c:axId val="436472751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entury Gothic" panose="020B0502020202020204" pitchFamily="34" charset="0"/>
                <a:ea typeface="Arial"/>
                <a:cs typeface="Arial"/>
              </a:defRPr>
            </a:pPr>
            <a:endParaRPr lang="ru-KZ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36472751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KZ"/>
    </a:p>
  </c:txPr>
  <c:externalData r:id="rId2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73F255-3293-496A-B28A-7655CE334B02}" type="datetimeFigureOut">
              <a:rPr lang="ru-RU" smtClean="0"/>
              <a:t>03.04.2024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377318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377318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C12873-C21D-49AD-A64E-816FF16519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86520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KZ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82C2B3-BA29-42C8-856D-2F64D2776074}" type="datetimeFigureOut">
              <a:rPr lang="ru-KZ" smtClean="0"/>
              <a:t>03.04.2024</a:t>
            </a:fld>
            <a:endParaRPr lang="ru-KZ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042988" y="1233488"/>
            <a:ext cx="4711700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KZ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51388"/>
            <a:ext cx="5438775" cy="38877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7363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KZ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377363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7E76DB-437F-4A03-BF90-72E89C0BCFB3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4936759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KZ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7E76DB-437F-4A03-BF90-72E89C0BCFB3}" type="slidenum">
              <a:rPr lang="ru-KZ" smtClean="0"/>
              <a:t>9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2566013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1237197"/>
            <a:ext cx="9088041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0"/>
            <a:ext cx="8018860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CBC76-7F3C-4E88-BFB6-5D15A1F76879}" type="datetimeFigureOut">
              <a:rPr lang="ru-RU" smtClean="0"/>
              <a:t>03.04.2024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BE491-5EF2-4275-9C8C-803B79656B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45145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CBC76-7F3C-4E88-BFB6-5D15A1F76879}" type="datetimeFigureOut">
              <a:rPr lang="ru-RU" smtClean="0"/>
              <a:t>03.04.2024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BE491-5EF2-4275-9C8C-803B79656B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39927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402483"/>
            <a:ext cx="2305422" cy="640647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402483"/>
            <a:ext cx="6782619" cy="64064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CBC76-7F3C-4E88-BFB6-5D15A1F76879}" type="datetimeFigureOut">
              <a:rPr lang="ru-RU" smtClean="0"/>
              <a:t>03.04.2024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BE491-5EF2-4275-9C8C-803B79656B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04561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7" y="0"/>
            <a:ext cx="10680500" cy="755967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36477" y="1237197"/>
            <a:ext cx="8018860" cy="2631887"/>
          </a:xfrm>
        </p:spPr>
        <p:txBody>
          <a:bodyPr anchor="b"/>
          <a:lstStyle>
            <a:lvl1pPr algn="ctr">
              <a:defRPr sz="5262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5E965-280A-43D4-8620-968D601C1B3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31172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8EFDF-0998-4743-822B-3CB74FFEA70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03.04.2024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5E965-280A-43D4-8620-968D601C1B3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33531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9493" y="1884670"/>
            <a:ext cx="9221689" cy="3144614"/>
          </a:xfrm>
        </p:spPr>
        <p:txBody>
          <a:bodyPr anchor="b"/>
          <a:lstStyle>
            <a:lvl1pPr>
              <a:defRPr sz="5262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9493" y="5059034"/>
            <a:ext cx="9221689" cy="1653678"/>
          </a:xfrm>
        </p:spPr>
        <p:txBody>
          <a:bodyPr/>
          <a:lstStyle>
            <a:lvl1pPr marL="0" indent="0">
              <a:buNone/>
              <a:defRPr sz="2105">
                <a:solidFill>
                  <a:schemeClr val="tx1">
                    <a:tint val="75000"/>
                  </a:schemeClr>
                </a:solidFill>
              </a:defRPr>
            </a:lvl1pPr>
            <a:lvl2pPr marL="400964" indent="0">
              <a:buNone/>
              <a:defRPr sz="1754">
                <a:solidFill>
                  <a:schemeClr val="tx1">
                    <a:tint val="75000"/>
                  </a:schemeClr>
                </a:solidFill>
              </a:defRPr>
            </a:lvl2pPr>
            <a:lvl3pPr marL="801929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3pPr>
            <a:lvl4pPr marL="1202893" indent="0">
              <a:buNone/>
              <a:defRPr sz="1403">
                <a:solidFill>
                  <a:schemeClr val="tx1">
                    <a:tint val="75000"/>
                  </a:schemeClr>
                </a:solidFill>
              </a:defRPr>
            </a:lvl4pPr>
            <a:lvl5pPr marL="1603858" indent="0">
              <a:buNone/>
              <a:defRPr sz="1403">
                <a:solidFill>
                  <a:schemeClr val="tx1">
                    <a:tint val="75000"/>
                  </a:schemeClr>
                </a:solidFill>
              </a:defRPr>
            </a:lvl5pPr>
            <a:lvl6pPr marL="2004822" indent="0">
              <a:buNone/>
              <a:defRPr sz="1403">
                <a:solidFill>
                  <a:schemeClr val="tx1">
                    <a:tint val="75000"/>
                  </a:schemeClr>
                </a:solidFill>
              </a:defRPr>
            </a:lvl6pPr>
            <a:lvl7pPr marL="2405786" indent="0">
              <a:buNone/>
              <a:defRPr sz="1403">
                <a:solidFill>
                  <a:schemeClr val="tx1">
                    <a:tint val="75000"/>
                  </a:schemeClr>
                </a:solidFill>
              </a:defRPr>
            </a:lvl7pPr>
            <a:lvl8pPr marL="2806751" indent="0">
              <a:buNone/>
              <a:defRPr sz="1403">
                <a:solidFill>
                  <a:schemeClr val="tx1">
                    <a:tint val="75000"/>
                  </a:schemeClr>
                </a:solidFill>
              </a:defRPr>
            </a:lvl8pPr>
            <a:lvl9pPr marL="3207715" indent="0">
              <a:buNone/>
              <a:defRPr sz="140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8EFDF-0998-4743-822B-3CB74FFEA70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03.04.2024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5E965-280A-43D4-8620-968D601C1B3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02884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735062" y="2012414"/>
            <a:ext cx="4544021" cy="479654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412730" y="2012414"/>
            <a:ext cx="4544021" cy="479654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8EFDF-0998-4743-822B-3CB74FFEA70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03.04.2024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5E965-280A-43D4-8620-968D601C1B3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02680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6455" y="402483"/>
            <a:ext cx="9221689" cy="1461188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36455" y="1853171"/>
            <a:ext cx="4523138" cy="908210"/>
          </a:xfrm>
        </p:spPr>
        <p:txBody>
          <a:bodyPr anchor="b"/>
          <a:lstStyle>
            <a:lvl1pPr marL="0" indent="0">
              <a:buNone/>
              <a:defRPr sz="2105" b="1"/>
            </a:lvl1pPr>
            <a:lvl2pPr marL="400964" indent="0">
              <a:buNone/>
              <a:defRPr sz="1754" b="1"/>
            </a:lvl2pPr>
            <a:lvl3pPr marL="801929" indent="0">
              <a:buNone/>
              <a:defRPr sz="1579" b="1"/>
            </a:lvl3pPr>
            <a:lvl4pPr marL="1202893" indent="0">
              <a:buNone/>
              <a:defRPr sz="1403" b="1"/>
            </a:lvl4pPr>
            <a:lvl5pPr marL="1603858" indent="0">
              <a:buNone/>
              <a:defRPr sz="1403" b="1"/>
            </a:lvl5pPr>
            <a:lvl6pPr marL="2004822" indent="0">
              <a:buNone/>
              <a:defRPr sz="1403" b="1"/>
            </a:lvl6pPr>
            <a:lvl7pPr marL="2405786" indent="0">
              <a:buNone/>
              <a:defRPr sz="1403" b="1"/>
            </a:lvl7pPr>
            <a:lvl8pPr marL="2806751" indent="0">
              <a:buNone/>
              <a:defRPr sz="1403" b="1"/>
            </a:lvl8pPr>
            <a:lvl9pPr marL="3207715" indent="0">
              <a:buNone/>
              <a:defRPr sz="1403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736455" y="2761381"/>
            <a:ext cx="4523138" cy="406157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412730" y="1853171"/>
            <a:ext cx="4545413" cy="908210"/>
          </a:xfrm>
        </p:spPr>
        <p:txBody>
          <a:bodyPr anchor="b"/>
          <a:lstStyle>
            <a:lvl1pPr marL="0" indent="0">
              <a:buNone/>
              <a:defRPr sz="2105" b="1"/>
            </a:lvl1pPr>
            <a:lvl2pPr marL="400964" indent="0">
              <a:buNone/>
              <a:defRPr sz="1754" b="1"/>
            </a:lvl2pPr>
            <a:lvl3pPr marL="801929" indent="0">
              <a:buNone/>
              <a:defRPr sz="1579" b="1"/>
            </a:lvl3pPr>
            <a:lvl4pPr marL="1202893" indent="0">
              <a:buNone/>
              <a:defRPr sz="1403" b="1"/>
            </a:lvl4pPr>
            <a:lvl5pPr marL="1603858" indent="0">
              <a:buNone/>
              <a:defRPr sz="1403" b="1"/>
            </a:lvl5pPr>
            <a:lvl6pPr marL="2004822" indent="0">
              <a:buNone/>
              <a:defRPr sz="1403" b="1"/>
            </a:lvl6pPr>
            <a:lvl7pPr marL="2405786" indent="0">
              <a:buNone/>
              <a:defRPr sz="1403" b="1"/>
            </a:lvl7pPr>
            <a:lvl8pPr marL="2806751" indent="0">
              <a:buNone/>
              <a:defRPr sz="1403" b="1"/>
            </a:lvl8pPr>
            <a:lvl9pPr marL="3207715" indent="0">
              <a:buNone/>
              <a:defRPr sz="1403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412730" y="2761381"/>
            <a:ext cx="4545413" cy="406157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8EFDF-0998-4743-822B-3CB74FFEA70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03.04.2024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5E965-280A-43D4-8620-968D601C1B3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08893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8EFDF-0998-4743-822B-3CB74FFEA70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03.04.2024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5E965-280A-43D4-8620-968D601C1B3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6433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8EFDF-0998-4743-822B-3CB74FFEA70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03.04.2024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5E965-280A-43D4-8620-968D601C1B3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5729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2806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45413" y="1088454"/>
            <a:ext cx="5412730" cy="5372269"/>
          </a:xfrm>
        </p:spPr>
        <p:txBody>
          <a:bodyPr/>
          <a:lstStyle>
            <a:lvl1pPr>
              <a:defRPr sz="2806"/>
            </a:lvl1pPr>
            <a:lvl2pPr>
              <a:defRPr sz="2456"/>
            </a:lvl2pPr>
            <a:lvl3pPr>
              <a:defRPr sz="2105"/>
            </a:lvl3pPr>
            <a:lvl4pPr>
              <a:defRPr sz="1754"/>
            </a:lvl4pPr>
            <a:lvl5pPr>
              <a:defRPr sz="1754"/>
            </a:lvl5pPr>
            <a:lvl6pPr>
              <a:defRPr sz="1754"/>
            </a:lvl6pPr>
            <a:lvl7pPr>
              <a:defRPr sz="1754"/>
            </a:lvl7pPr>
            <a:lvl8pPr>
              <a:defRPr sz="1754"/>
            </a:lvl8pPr>
            <a:lvl9pPr>
              <a:defRPr sz="1754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403"/>
            </a:lvl1pPr>
            <a:lvl2pPr marL="400964" indent="0">
              <a:buNone/>
              <a:defRPr sz="1228"/>
            </a:lvl2pPr>
            <a:lvl3pPr marL="801929" indent="0">
              <a:buNone/>
              <a:defRPr sz="1052"/>
            </a:lvl3pPr>
            <a:lvl4pPr marL="1202893" indent="0">
              <a:buNone/>
              <a:defRPr sz="877"/>
            </a:lvl4pPr>
            <a:lvl5pPr marL="1603858" indent="0">
              <a:buNone/>
              <a:defRPr sz="877"/>
            </a:lvl5pPr>
            <a:lvl6pPr marL="2004822" indent="0">
              <a:buNone/>
              <a:defRPr sz="877"/>
            </a:lvl6pPr>
            <a:lvl7pPr marL="2405786" indent="0">
              <a:buNone/>
              <a:defRPr sz="877"/>
            </a:lvl7pPr>
            <a:lvl8pPr marL="2806751" indent="0">
              <a:buNone/>
              <a:defRPr sz="877"/>
            </a:lvl8pPr>
            <a:lvl9pPr marL="3207715" indent="0">
              <a:buNone/>
              <a:defRPr sz="877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8EFDF-0998-4743-822B-3CB74FFEA70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03.04.2024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5E965-280A-43D4-8620-968D601C1B3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905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CBC76-7F3C-4E88-BFB6-5D15A1F76879}" type="datetimeFigureOut">
              <a:rPr lang="ru-RU" smtClean="0"/>
              <a:t>03.04.2024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BE491-5EF2-4275-9C8C-803B79656B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841931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2806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45413" y="1088454"/>
            <a:ext cx="5412730" cy="5372269"/>
          </a:xfrm>
        </p:spPr>
        <p:txBody>
          <a:bodyPr/>
          <a:lstStyle>
            <a:lvl1pPr marL="0" indent="0">
              <a:buNone/>
              <a:defRPr sz="2806"/>
            </a:lvl1pPr>
            <a:lvl2pPr marL="400964" indent="0">
              <a:buNone/>
              <a:defRPr sz="2456"/>
            </a:lvl2pPr>
            <a:lvl3pPr marL="801929" indent="0">
              <a:buNone/>
              <a:defRPr sz="2105"/>
            </a:lvl3pPr>
            <a:lvl4pPr marL="1202893" indent="0">
              <a:buNone/>
              <a:defRPr sz="1754"/>
            </a:lvl4pPr>
            <a:lvl5pPr marL="1603858" indent="0">
              <a:buNone/>
              <a:defRPr sz="1754"/>
            </a:lvl5pPr>
            <a:lvl6pPr marL="2004822" indent="0">
              <a:buNone/>
              <a:defRPr sz="1754"/>
            </a:lvl6pPr>
            <a:lvl7pPr marL="2405786" indent="0">
              <a:buNone/>
              <a:defRPr sz="1754"/>
            </a:lvl7pPr>
            <a:lvl8pPr marL="2806751" indent="0">
              <a:buNone/>
              <a:defRPr sz="1754"/>
            </a:lvl8pPr>
            <a:lvl9pPr marL="3207715" indent="0">
              <a:buNone/>
              <a:defRPr sz="1754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403"/>
            </a:lvl1pPr>
            <a:lvl2pPr marL="400964" indent="0">
              <a:buNone/>
              <a:defRPr sz="1228"/>
            </a:lvl2pPr>
            <a:lvl3pPr marL="801929" indent="0">
              <a:buNone/>
              <a:defRPr sz="1052"/>
            </a:lvl3pPr>
            <a:lvl4pPr marL="1202893" indent="0">
              <a:buNone/>
              <a:defRPr sz="877"/>
            </a:lvl4pPr>
            <a:lvl5pPr marL="1603858" indent="0">
              <a:buNone/>
              <a:defRPr sz="877"/>
            </a:lvl5pPr>
            <a:lvl6pPr marL="2004822" indent="0">
              <a:buNone/>
              <a:defRPr sz="877"/>
            </a:lvl6pPr>
            <a:lvl7pPr marL="2405786" indent="0">
              <a:buNone/>
              <a:defRPr sz="877"/>
            </a:lvl7pPr>
            <a:lvl8pPr marL="2806751" indent="0">
              <a:buNone/>
              <a:defRPr sz="877"/>
            </a:lvl8pPr>
            <a:lvl9pPr marL="3207715" indent="0">
              <a:buNone/>
              <a:defRPr sz="877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8EFDF-0998-4743-822B-3CB74FFEA70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03.04.2024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5E965-280A-43D4-8620-968D601C1B3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3272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8EFDF-0998-4743-822B-3CB74FFEA70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03.04.2024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5E965-280A-43D4-8620-968D601C1B3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564589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651329" y="402483"/>
            <a:ext cx="2305422" cy="640647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35062" y="402483"/>
            <a:ext cx="6782619" cy="64064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8EFDF-0998-4743-822B-3CB74FFEA70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03.04.2024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5E965-280A-43D4-8620-968D601C1B3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255617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7" y="0"/>
            <a:ext cx="10680500" cy="755967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36477" y="1237197"/>
            <a:ext cx="8018860" cy="2631887"/>
          </a:xfrm>
        </p:spPr>
        <p:txBody>
          <a:bodyPr anchor="b"/>
          <a:lstStyle>
            <a:lvl1pPr algn="ctr">
              <a:defRPr sz="5262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5E965-280A-43D4-8620-968D601C1B3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721255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8EFDF-0998-4743-822B-3CB74FFEA70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03.04.2024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5E965-280A-43D4-8620-968D601C1B3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974035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9493" y="1884670"/>
            <a:ext cx="9221689" cy="3144614"/>
          </a:xfrm>
        </p:spPr>
        <p:txBody>
          <a:bodyPr anchor="b"/>
          <a:lstStyle>
            <a:lvl1pPr>
              <a:defRPr sz="5262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9493" y="5059034"/>
            <a:ext cx="9221689" cy="1653678"/>
          </a:xfrm>
        </p:spPr>
        <p:txBody>
          <a:bodyPr/>
          <a:lstStyle>
            <a:lvl1pPr marL="0" indent="0">
              <a:buNone/>
              <a:defRPr sz="2105">
                <a:solidFill>
                  <a:schemeClr val="tx1">
                    <a:tint val="75000"/>
                  </a:schemeClr>
                </a:solidFill>
              </a:defRPr>
            </a:lvl1pPr>
            <a:lvl2pPr marL="400964" indent="0">
              <a:buNone/>
              <a:defRPr sz="1754">
                <a:solidFill>
                  <a:schemeClr val="tx1">
                    <a:tint val="75000"/>
                  </a:schemeClr>
                </a:solidFill>
              </a:defRPr>
            </a:lvl2pPr>
            <a:lvl3pPr marL="801929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3pPr>
            <a:lvl4pPr marL="1202893" indent="0">
              <a:buNone/>
              <a:defRPr sz="1403">
                <a:solidFill>
                  <a:schemeClr val="tx1">
                    <a:tint val="75000"/>
                  </a:schemeClr>
                </a:solidFill>
              </a:defRPr>
            </a:lvl4pPr>
            <a:lvl5pPr marL="1603858" indent="0">
              <a:buNone/>
              <a:defRPr sz="1403">
                <a:solidFill>
                  <a:schemeClr val="tx1">
                    <a:tint val="75000"/>
                  </a:schemeClr>
                </a:solidFill>
              </a:defRPr>
            </a:lvl5pPr>
            <a:lvl6pPr marL="2004822" indent="0">
              <a:buNone/>
              <a:defRPr sz="1403">
                <a:solidFill>
                  <a:schemeClr val="tx1">
                    <a:tint val="75000"/>
                  </a:schemeClr>
                </a:solidFill>
              </a:defRPr>
            </a:lvl6pPr>
            <a:lvl7pPr marL="2405786" indent="0">
              <a:buNone/>
              <a:defRPr sz="1403">
                <a:solidFill>
                  <a:schemeClr val="tx1">
                    <a:tint val="75000"/>
                  </a:schemeClr>
                </a:solidFill>
              </a:defRPr>
            </a:lvl7pPr>
            <a:lvl8pPr marL="2806751" indent="0">
              <a:buNone/>
              <a:defRPr sz="1403">
                <a:solidFill>
                  <a:schemeClr val="tx1">
                    <a:tint val="75000"/>
                  </a:schemeClr>
                </a:solidFill>
              </a:defRPr>
            </a:lvl8pPr>
            <a:lvl9pPr marL="3207715" indent="0">
              <a:buNone/>
              <a:defRPr sz="140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8EFDF-0998-4743-822B-3CB74FFEA70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03.04.2024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5E965-280A-43D4-8620-968D601C1B3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060844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735062" y="2012414"/>
            <a:ext cx="4544021" cy="479654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412730" y="2012414"/>
            <a:ext cx="4544021" cy="479654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8EFDF-0998-4743-822B-3CB74FFEA70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03.04.2024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5E965-280A-43D4-8620-968D601C1B3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616545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6455" y="402483"/>
            <a:ext cx="9221689" cy="1461188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36455" y="1853171"/>
            <a:ext cx="4523138" cy="908210"/>
          </a:xfrm>
        </p:spPr>
        <p:txBody>
          <a:bodyPr anchor="b"/>
          <a:lstStyle>
            <a:lvl1pPr marL="0" indent="0">
              <a:buNone/>
              <a:defRPr sz="2105" b="1"/>
            </a:lvl1pPr>
            <a:lvl2pPr marL="400964" indent="0">
              <a:buNone/>
              <a:defRPr sz="1754" b="1"/>
            </a:lvl2pPr>
            <a:lvl3pPr marL="801929" indent="0">
              <a:buNone/>
              <a:defRPr sz="1579" b="1"/>
            </a:lvl3pPr>
            <a:lvl4pPr marL="1202893" indent="0">
              <a:buNone/>
              <a:defRPr sz="1403" b="1"/>
            </a:lvl4pPr>
            <a:lvl5pPr marL="1603858" indent="0">
              <a:buNone/>
              <a:defRPr sz="1403" b="1"/>
            </a:lvl5pPr>
            <a:lvl6pPr marL="2004822" indent="0">
              <a:buNone/>
              <a:defRPr sz="1403" b="1"/>
            </a:lvl6pPr>
            <a:lvl7pPr marL="2405786" indent="0">
              <a:buNone/>
              <a:defRPr sz="1403" b="1"/>
            </a:lvl7pPr>
            <a:lvl8pPr marL="2806751" indent="0">
              <a:buNone/>
              <a:defRPr sz="1403" b="1"/>
            </a:lvl8pPr>
            <a:lvl9pPr marL="3207715" indent="0">
              <a:buNone/>
              <a:defRPr sz="1403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736455" y="2761381"/>
            <a:ext cx="4523138" cy="406157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412730" y="1853171"/>
            <a:ext cx="4545413" cy="908210"/>
          </a:xfrm>
        </p:spPr>
        <p:txBody>
          <a:bodyPr anchor="b"/>
          <a:lstStyle>
            <a:lvl1pPr marL="0" indent="0">
              <a:buNone/>
              <a:defRPr sz="2105" b="1"/>
            </a:lvl1pPr>
            <a:lvl2pPr marL="400964" indent="0">
              <a:buNone/>
              <a:defRPr sz="1754" b="1"/>
            </a:lvl2pPr>
            <a:lvl3pPr marL="801929" indent="0">
              <a:buNone/>
              <a:defRPr sz="1579" b="1"/>
            </a:lvl3pPr>
            <a:lvl4pPr marL="1202893" indent="0">
              <a:buNone/>
              <a:defRPr sz="1403" b="1"/>
            </a:lvl4pPr>
            <a:lvl5pPr marL="1603858" indent="0">
              <a:buNone/>
              <a:defRPr sz="1403" b="1"/>
            </a:lvl5pPr>
            <a:lvl6pPr marL="2004822" indent="0">
              <a:buNone/>
              <a:defRPr sz="1403" b="1"/>
            </a:lvl6pPr>
            <a:lvl7pPr marL="2405786" indent="0">
              <a:buNone/>
              <a:defRPr sz="1403" b="1"/>
            </a:lvl7pPr>
            <a:lvl8pPr marL="2806751" indent="0">
              <a:buNone/>
              <a:defRPr sz="1403" b="1"/>
            </a:lvl8pPr>
            <a:lvl9pPr marL="3207715" indent="0">
              <a:buNone/>
              <a:defRPr sz="1403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412730" y="2761381"/>
            <a:ext cx="4545413" cy="406157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8EFDF-0998-4743-822B-3CB74FFEA70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03.04.2024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5E965-280A-43D4-8620-968D601C1B3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063550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8EFDF-0998-4743-822B-3CB74FFEA70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03.04.2024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5E965-280A-43D4-8620-968D601C1B3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308279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8EFDF-0998-4743-822B-3CB74FFEA70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03.04.2024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5E965-280A-43D4-8620-968D601C1B3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34545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1884671"/>
            <a:ext cx="9221689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5059035"/>
            <a:ext cx="9221689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CBC76-7F3C-4E88-BFB6-5D15A1F76879}" type="datetimeFigureOut">
              <a:rPr lang="ru-RU" smtClean="0"/>
              <a:t>03.04.2024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BE491-5EF2-4275-9C8C-803B79656B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474032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2806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45413" y="1088454"/>
            <a:ext cx="5412730" cy="5372269"/>
          </a:xfrm>
        </p:spPr>
        <p:txBody>
          <a:bodyPr/>
          <a:lstStyle>
            <a:lvl1pPr>
              <a:defRPr sz="2806"/>
            </a:lvl1pPr>
            <a:lvl2pPr>
              <a:defRPr sz="2456"/>
            </a:lvl2pPr>
            <a:lvl3pPr>
              <a:defRPr sz="2105"/>
            </a:lvl3pPr>
            <a:lvl4pPr>
              <a:defRPr sz="1754"/>
            </a:lvl4pPr>
            <a:lvl5pPr>
              <a:defRPr sz="1754"/>
            </a:lvl5pPr>
            <a:lvl6pPr>
              <a:defRPr sz="1754"/>
            </a:lvl6pPr>
            <a:lvl7pPr>
              <a:defRPr sz="1754"/>
            </a:lvl7pPr>
            <a:lvl8pPr>
              <a:defRPr sz="1754"/>
            </a:lvl8pPr>
            <a:lvl9pPr>
              <a:defRPr sz="1754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403"/>
            </a:lvl1pPr>
            <a:lvl2pPr marL="400964" indent="0">
              <a:buNone/>
              <a:defRPr sz="1228"/>
            </a:lvl2pPr>
            <a:lvl3pPr marL="801929" indent="0">
              <a:buNone/>
              <a:defRPr sz="1052"/>
            </a:lvl3pPr>
            <a:lvl4pPr marL="1202893" indent="0">
              <a:buNone/>
              <a:defRPr sz="877"/>
            </a:lvl4pPr>
            <a:lvl5pPr marL="1603858" indent="0">
              <a:buNone/>
              <a:defRPr sz="877"/>
            </a:lvl5pPr>
            <a:lvl6pPr marL="2004822" indent="0">
              <a:buNone/>
              <a:defRPr sz="877"/>
            </a:lvl6pPr>
            <a:lvl7pPr marL="2405786" indent="0">
              <a:buNone/>
              <a:defRPr sz="877"/>
            </a:lvl7pPr>
            <a:lvl8pPr marL="2806751" indent="0">
              <a:buNone/>
              <a:defRPr sz="877"/>
            </a:lvl8pPr>
            <a:lvl9pPr marL="3207715" indent="0">
              <a:buNone/>
              <a:defRPr sz="877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8EFDF-0998-4743-822B-3CB74FFEA70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03.04.2024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5E965-280A-43D4-8620-968D601C1B3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377060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2806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45413" y="1088454"/>
            <a:ext cx="5412730" cy="5372269"/>
          </a:xfrm>
        </p:spPr>
        <p:txBody>
          <a:bodyPr/>
          <a:lstStyle>
            <a:lvl1pPr marL="0" indent="0">
              <a:buNone/>
              <a:defRPr sz="2806"/>
            </a:lvl1pPr>
            <a:lvl2pPr marL="400964" indent="0">
              <a:buNone/>
              <a:defRPr sz="2456"/>
            </a:lvl2pPr>
            <a:lvl3pPr marL="801929" indent="0">
              <a:buNone/>
              <a:defRPr sz="2105"/>
            </a:lvl3pPr>
            <a:lvl4pPr marL="1202893" indent="0">
              <a:buNone/>
              <a:defRPr sz="1754"/>
            </a:lvl4pPr>
            <a:lvl5pPr marL="1603858" indent="0">
              <a:buNone/>
              <a:defRPr sz="1754"/>
            </a:lvl5pPr>
            <a:lvl6pPr marL="2004822" indent="0">
              <a:buNone/>
              <a:defRPr sz="1754"/>
            </a:lvl6pPr>
            <a:lvl7pPr marL="2405786" indent="0">
              <a:buNone/>
              <a:defRPr sz="1754"/>
            </a:lvl7pPr>
            <a:lvl8pPr marL="2806751" indent="0">
              <a:buNone/>
              <a:defRPr sz="1754"/>
            </a:lvl8pPr>
            <a:lvl9pPr marL="3207715" indent="0">
              <a:buNone/>
              <a:defRPr sz="1754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403"/>
            </a:lvl1pPr>
            <a:lvl2pPr marL="400964" indent="0">
              <a:buNone/>
              <a:defRPr sz="1228"/>
            </a:lvl2pPr>
            <a:lvl3pPr marL="801929" indent="0">
              <a:buNone/>
              <a:defRPr sz="1052"/>
            </a:lvl3pPr>
            <a:lvl4pPr marL="1202893" indent="0">
              <a:buNone/>
              <a:defRPr sz="877"/>
            </a:lvl4pPr>
            <a:lvl5pPr marL="1603858" indent="0">
              <a:buNone/>
              <a:defRPr sz="877"/>
            </a:lvl5pPr>
            <a:lvl6pPr marL="2004822" indent="0">
              <a:buNone/>
              <a:defRPr sz="877"/>
            </a:lvl6pPr>
            <a:lvl7pPr marL="2405786" indent="0">
              <a:buNone/>
              <a:defRPr sz="877"/>
            </a:lvl7pPr>
            <a:lvl8pPr marL="2806751" indent="0">
              <a:buNone/>
              <a:defRPr sz="877"/>
            </a:lvl8pPr>
            <a:lvl9pPr marL="3207715" indent="0">
              <a:buNone/>
              <a:defRPr sz="877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8EFDF-0998-4743-822B-3CB74FFEA70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03.04.2024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5E965-280A-43D4-8620-968D601C1B3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775449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8EFDF-0998-4743-822B-3CB74FFEA70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03.04.2024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5E965-280A-43D4-8620-968D601C1B3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331577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651329" y="402483"/>
            <a:ext cx="2305422" cy="640647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35062" y="402483"/>
            <a:ext cx="6782619" cy="64064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8EFDF-0998-4743-822B-3CB74FFEA70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03.04.2024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5E965-280A-43D4-8620-968D601C1B3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10188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2012414"/>
            <a:ext cx="4544021" cy="479654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2012414"/>
            <a:ext cx="4544021" cy="479654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CBC76-7F3C-4E88-BFB6-5D15A1F76879}" type="datetimeFigureOut">
              <a:rPr lang="ru-RU" smtClean="0"/>
              <a:t>03.04.2024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BE491-5EF2-4275-9C8C-803B79656B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58875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402484"/>
            <a:ext cx="9221689" cy="1461188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1853171"/>
            <a:ext cx="4523137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2761381"/>
            <a:ext cx="4523137" cy="406157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1853171"/>
            <a:ext cx="4545413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2761381"/>
            <a:ext cx="4545413" cy="406157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CBC76-7F3C-4E88-BFB6-5D15A1F76879}" type="datetimeFigureOut">
              <a:rPr lang="ru-RU" smtClean="0"/>
              <a:t>03.04.2024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BE491-5EF2-4275-9C8C-803B79656B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54332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CBC76-7F3C-4E88-BFB6-5D15A1F76879}" type="datetimeFigureOut">
              <a:rPr lang="ru-RU" smtClean="0"/>
              <a:t>03.04.2024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BE491-5EF2-4275-9C8C-803B79656B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09321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CBC76-7F3C-4E88-BFB6-5D15A1F76879}" type="datetimeFigureOut">
              <a:rPr lang="ru-RU" smtClean="0"/>
              <a:t>03.04.2024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BE491-5EF2-4275-9C8C-803B79656B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05893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1088455"/>
            <a:ext cx="5412730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CBC76-7F3C-4E88-BFB6-5D15A1F76879}" type="datetimeFigureOut">
              <a:rPr lang="ru-RU" smtClean="0"/>
              <a:t>03.04.2024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BE491-5EF2-4275-9C8C-803B79656B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37241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1088455"/>
            <a:ext cx="5412730" cy="5372269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CBC76-7F3C-4E88-BFB6-5D15A1F76879}" type="datetimeFigureOut">
              <a:rPr lang="ru-RU" smtClean="0"/>
              <a:t>03.04.2024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BE491-5EF2-4275-9C8C-803B79656B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72423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402484"/>
            <a:ext cx="9221689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2012414"/>
            <a:ext cx="9221689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5CBC76-7F3C-4E88-BFB6-5D15A1F76879}" type="datetimeFigureOut">
              <a:rPr lang="ru-RU" smtClean="0"/>
              <a:t>03.04.2024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FBE491-5EF2-4275-9C8C-803B79656B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53485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7" y="0"/>
            <a:ext cx="10680500" cy="755967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5062" y="402483"/>
            <a:ext cx="9221689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35062" y="2012414"/>
            <a:ext cx="9221689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735062" y="7006699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01929"/>
            <a:fld id="{8B78EFDF-0998-4743-822B-3CB74FFEA70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801929"/>
              <a:t>03.04.2024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541663" y="7006699"/>
            <a:ext cx="360848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01929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551093" y="7006699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01929"/>
            <a:fld id="{D915E965-280A-43D4-8620-968D601C1B3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801929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3698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801929" rtl="0" eaLnBrk="1" latinLnBrk="0" hangingPunct="1">
        <a:lnSpc>
          <a:spcPct val="90000"/>
        </a:lnSpc>
        <a:spcBef>
          <a:spcPct val="0"/>
        </a:spcBef>
        <a:buNone/>
        <a:defRPr sz="385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0482" indent="-200482" algn="l" defTabSz="801929" rtl="0" eaLnBrk="1" latinLnBrk="0" hangingPunct="1">
        <a:lnSpc>
          <a:spcPct val="90000"/>
        </a:lnSpc>
        <a:spcBef>
          <a:spcPts val="877"/>
        </a:spcBef>
        <a:buFont typeface="Arial" panose="020B0604020202020204" pitchFamily="34" charset="0"/>
        <a:buChar char="•"/>
        <a:defRPr sz="2456" kern="1200">
          <a:solidFill>
            <a:schemeClr val="tx1"/>
          </a:solidFill>
          <a:latin typeface="+mn-lt"/>
          <a:ea typeface="+mn-ea"/>
          <a:cs typeface="+mn-cs"/>
        </a:defRPr>
      </a:lvl1pPr>
      <a:lvl2pPr marL="601447" indent="-200482" algn="l" defTabSz="801929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2pPr>
      <a:lvl3pPr marL="1002411" indent="-200482" algn="l" defTabSz="801929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754" kern="1200">
          <a:solidFill>
            <a:schemeClr val="tx1"/>
          </a:solidFill>
          <a:latin typeface="+mn-lt"/>
          <a:ea typeface="+mn-ea"/>
          <a:cs typeface="+mn-cs"/>
        </a:defRPr>
      </a:lvl3pPr>
      <a:lvl4pPr marL="1403375" indent="-200482" algn="l" defTabSz="801929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579" kern="1200">
          <a:solidFill>
            <a:schemeClr val="tx1"/>
          </a:solidFill>
          <a:latin typeface="+mn-lt"/>
          <a:ea typeface="+mn-ea"/>
          <a:cs typeface="+mn-cs"/>
        </a:defRPr>
      </a:lvl4pPr>
      <a:lvl5pPr marL="1804340" indent="-200482" algn="l" defTabSz="801929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579" kern="1200">
          <a:solidFill>
            <a:schemeClr val="tx1"/>
          </a:solidFill>
          <a:latin typeface="+mn-lt"/>
          <a:ea typeface="+mn-ea"/>
          <a:cs typeface="+mn-cs"/>
        </a:defRPr>
      </a:lvl5pPr>
      <a:lvl6pPr marL="2205304" indent="-200482" algn="l" defTabSz="801929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579" kern="1200">
          <a:solidFill>
            <a:schemeClr val="tx1"/>
          </a:solidFill>
          <a:latin typeface="+mn-lt"/>
          <a:ea typeface="+mn-ea"/>
          <a:cs typeface="+mn-cs"/>
        </a:defRPr>
      </a:lvl6pPr>
      <a:lvl7pPr marL="2606269" indent="-200482" algn="l" defTabSz="801929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579" kern="1200">
          <a:solidFill>
            <a:schemeClr val="tx1"/>
          </a:solidFill>
          <a:latin typeface="+mn-lt"/>
          <a:ea typeface="+mn-ea"/>
          <a:cs typeface="+mn-cs"/>
        </a:defRPr>
      </a:lvl7pPr>
      <a:lvl8pPr marL="3007233" indent="-200482" algn="l" defTabSz="801929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579" kern="1200">
          <a:solidFill>
            <a:schemeClr val="tx1"/>
          </a:solidFill>
          <a:latin typeface="+mn-lt"/>
          <a:ea typeface="+mn-ea"/>
          <a:cs typeface="+mn-cs"/>
        </a:defRPr>
      </a:lvl8pPr>
      <a:lvl9pPr marL="3408197" indent="-200482" algn="l" defTabSz="801929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57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01929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1pPr>
      <a:lvl2pPr marL="400964" algn="l" defTabSz="801929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2pPr>
      <a:lvl3pPr marL="801929" algn="l" defTabSz="801929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3pPr>
      <a:lvl4pPr marL="1202893" algn="l" defTabSz="801929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4pPr>
      <a:lvl5pPr marL="1603858" algn="l" defTabSz="801929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5pPr>
      <a:lvl6pPr marL="2004822" algn="l" defTabSz="801929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6pPr>
      <a:lvl7pPr marL="2405786" algn="l" defTabSz="801929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7pPr>
      <a:lvl8pPr marL="2806751" algn="l" defTabSz="801929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8pPr>
      <a:lvl9pPr marL="3207715" algn="l" defTabSz="801929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7" y="0"/>
            <a:ext cx="10680500" cy="755967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5062" y="402483"/>
            <a:ext cx="9221689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35062" y="2012414"/>
            <a:ext cx="9221689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735062" y="7006699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01929"/>
            <a:fld id="{8B78EFDF-0998-4743-822B-3CB74FFEA70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801929"/>
              <a:t>03.04.2024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541663" y="7006699"/>
            <a:ext cx="360848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01929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551093" y="7006699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01929"/>
            <a:fld id="{D915E965-280A-43D4-8620-968D601C1B3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801929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31171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801929" rtl="0" eaLnBrk="1" latinLnBrk="0" hangingPunct="1">
        <a:lnSpc>
          <a:spcPct val="90000"/>
        </a:lnSpc>
        <a:spcBef>
          <a:spcPct val="0"/>
        </a:spcBef>
        <a:buNone/>
        <a:defRPr sz="385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0482" indent="-200482" algn="l" defTabSz="801929" rtl="0" eaLnBrk="1" latinLnBrk="0" hangingPunct="1">
        <a:lnSpc>
          <a:spcPct val="90000"/>
        </a:lnSpc>
        <a:spcBef>
          <a:spcPts val="877"/>
        </a:spcBef>
        <a:buFont typeface="Arial" panose="020B0604020202020204" pitchFamily="34" charset="0"/>
        <a:buChar char="•"/>
        <a:defRPr sz="2456" kern="1200">
          <a:solidFill>
            <a:schemeClr val="tx1"/>
          </a:solidFill>
          <a:latin typeface="+mn-lt"/>
          <a:ea typeface="+mn-ea"/>
          <a:cs typeface="+mn-cs"/>
        </a:defRPr>
      </a:lvl1pPr>
      <a:lvl2pPr marL="601447" indent="-200482" algn="l" defTabSz="801929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2pPr>
      <a:lvl3pPr marL="1002411" indent="-200482" algn="l" defTabSz="801929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754" kern="1200">
          <a:solidFill>
            <a:schemeClr val="tx1"/>
          </a:solidFill>
          <a:latin typeface="+mn-lt"/>
          <a:ea typeface="+mn-ea"/>
          <a:cs typeface="+mn-cs"/>
        </a:defRPr>
      </a:lvl3pPr>
      <a:lvl4pPr marL="1403375" indent="-200482" algn="l" defTabSz="801929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579" kern="1200">
          <a:solidFill>
            <a:schemeClr val="tx1"/>
          </a:solidFill>
          <a:latin typeface="+mn-lt"/>
          <a:ea typeface="+mn-ea"/>
          <a:cs typeface="+mn-cs"/>
        </a:defRPr>
      </a:lvl4pPr>
      <a:lvl5pPr marL="1804340" indent="-200482" algn="l" defTabSz="801929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579" kern="1200">
          <a:solidFill>
            <a:schemeClr val="tx1"/>
          </a:solidFill>
          <a:latin typeface="+mn-lt"/>
          <a:ea typeface="+mn-ea"/>
          <a:cs typeface="+mn-cs"/>
        </a:defRPr>
      </a:lvl5pPr>
      <a:lvl6pPr marL="2205304" indent="-200482" algn="l" defTabSz="801929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579" kern="1200">
          <a:solidFill>
            <a:schemeClr val="tx1"/>
          </a:solidFill>
          <a:latin typeface="+mn-lt"/>
          <a:ea typeface="+mn-ea"/>
          <a:cs typeface="+mn-cs"/>
        </a:defRPr>
      </a:lvl6pPr>
      <a:lvl7pPr marL="2606269" indent="-200482" algn="l" defTabSz="801929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579" kern="1200">
          <a:solidFill>
            <a:schemeClr val="tx1"/>
          </a:solidFill>
          <a:latin typeface="+mn-lt"/>
          <a:ea typeface="+mn-ea"/>
          <a:cs typeface="+mn-cs"/>
        </a:defRPr>
      </a:lvl7pPr>
      <a:lvl8pPr marL="3007233" indent="-200482" algn="l" defTabSz="801929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579" kern="1200">
          <a:solidFill>
            <a:schemeClr val="tx1"/>
          </a:solidFill>
          <a:latin typeface="+mn-lt"/>
          <a:ea typeface="+mn-ea"/>
          <a:cs typeface="+mn-cs"/>
        </a:defRPr>
      </a:lvl8pPr>
      <a:lvl9pPr marL="3408197" indent="-200482" algn="l" defTabSz="801929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57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01929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1pPr>
      <a:lvl2pPr marL="400964" algn="l" defTabSz="801929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2pPr>
      <a:lvl3pPr marL="801929" algn="l" defTabSz="801929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3pPr>
      <a:lvl4pPr marL="1202893" algn="l" defTabSz="801929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4pPr>
      <a:lvl5pPr marL="1603858" algn="l" defTabSz="801929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5pPr>
      <a:lvl6pPr marL="2004822" algn="l" defTabSz="801929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6pPr>
      <a:lvl7pPr marL="2405786" algn="l" defTabSz="801929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7pPr>
      <a:lvl8pPr marL="2806751" algn="l" defTabSz="801929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8pPr>
      <a:lvl9pPr marL="3207715" algn="l" defTabSz="801929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272005" y="3094402"/>
            <a:ext cx="573364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14400">
              <a:defRPr/>
            </a:pPr>
            <a:r>
              <a:rPr lang="ru-RU" sz="2000" b="1" kern="0" dirty="0">
                <a:solidFill>
                  <a:prstClr val="white"/>
                </a:solidFill>
                <a:latin typeface="Century Gothic" panose="020B0502020202020204" pitchFamily="34" charset="0"/>
                <a:ea typeface="+mj-ea"/>
                <a:cs typeface="+mj-cs"/>
              </a:rPr>
              <a:t>Единая комплексная программа (гарантирование по кредиту в рамках Совместного приказа министерств)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FDC1CD-1317-FDFC-63A3-96476F7A4016}"/>
              </a:ext>
            </a:extLst>
          </p:cNvPr>
          <p:cNvSpPr txBox="1">
            <a:spLocks/>
          </p:cNvSpPr>
          <p:nvPr/>
        </p:nvSpPr>
        <p:spPr>
          <a:xfrm>
            <a:off x="4127619" y="6358255"/>
            <a:ext cx="4119073" cy="384377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kern="0" dirty="0">
                <a:solidFill>
                  <a:prstClr val="white"/>
                </a:solidFill>
                <a:latin typeface="Century Gothic" panose="020B0502020202020204" pitchFamily="34" charset="0"/>
              </a:rPr>
              <a:t>2024 г.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02070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8"/>
          <p:cNvSpPr txBox="1">
            <a:spLocks noChangeArrowheads="1"/>
          </p:cNvSpPr>
          <p:nvPr/>
        </p:nvSpPr>
        <p:spPr bwMode="auto">
          <a:xfrm>
            <a:off x="6511895" y="906535"/>
            <a:ext cx="331780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rPr>
              <a:t>за период с 2010г. по 01.04.2024г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35837" y="916133"/>
            <a:ext cx="662299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altLang="en-US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Гарантирование проектов</a:t>
            </a: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6438008"/>
              </p:ext>
            </p:extLst>
          </p:nvPr>
        </p:nvGraphicFramePr>
        <p:xfrm>
          <a:off x="606669" y="1418516"/>
          <a:ext cx="9223032" cy="2111891"/>
        </p:xfrm>
        <a:graphic>
          <a:graphicData uri="http://schemas.openxmlformats.org/drawingml/2006/table">
            <a:tbl>
              <a:tblPr firstRow="1" bandRow="1"/>
              <a:tblGrid>
                <a:gridCol w="31593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558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7529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326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44392">
                <a:tc>
                  <a:txBody>
                    <a:bodyPr/>
                    <a:lstStyle>
                      <a:lvl1pPr marL="0" algn="l" defTabSz="1007943" rtl="0" eaLnBrk="1" latinLnBrk="0" hangingPunct="1">
                        <a:defRPr sz="1984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1pPr>
                      <a:lvl2pPr marL="503972" algn="l" defTabSz="1007943" rtl="0" eaLnBrk="1" latinLnBrk="0" hangingPunct="1">
                        <a:defRPr sz="1984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2pPr>
                      <a:lvl3pPr marL="1007943" algn="l" defTabSz="1007943" rtl="0" eaLnBrk="1" latinLnBrk="0" hangingPunct="1">
                        <a:defRPr sz="1984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3pPr>
                      <a:lvl4pPr marL="1511915" algn="l" defTabSz="1007943" rtl="0" eaLnBrk="1" latinLnBrk="0" hangingPunct="1">
                        <a:defRPr sz="1984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4pPr>
                      <a:lvl5pPr marL="2015886" algn="l" defTabSz="1007943" rtl="0" eaLnBrk="1" latinLnBrk="0" hangingPunct="1">
                        <a:defRPr sz="1984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5pPr>
                      <a:lvl6pPr marL="2519858" algn="l" defTabSz="1007943" rtl="0" eaLnBrk="1" latinLnBrk="0" hangingPunct="1">
                        <a:defRPr sz="1984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6pPr>
                      <a:lvl7pPr marL="3023829" algn="l" defTabSz="1007943" rtl="0" eaLnBrk="1" latinLnBrk="0" hangingPunct="1">
                        <a:defRPr sz="1984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7pPr>
                      <a:lvl8pPr marL="3527801" algn="l" defTabSz="1007943" rtl="0" eaLnBrk="1" latinLnBrk="0" hangingPunct="1">
                        <a:defRPr sz="1984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8pPr>
                      <a:lvl9pPr marL="4031772" algn="l" defTabSz="1007943" rtl="0" eaLnBrk="1" latinLnBrk="0" hangingPunct="1">
                        <a:defRPr sz="1984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Arial" pitchFamily="34" charset="0"/>
                        </a:rPr>
                        <a:t>Направление </a:t>
                      </a:r>
                    </a:p>
                  </a:txBody>
                  <a:tcPr marL="91431" marR="91431" marT="45644" marB="45644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1B6FD"/>
                    </a:solidFill>
                  </a:tcPr>
                </a:tc>
                <a:tc>
                  <a:txBody>
                    <a:bodyPr/>
                    <a:lstStyle>
                      <a:lvl1pPr marL="0" algn="l" defTabSz="1007943" rtl="0" eaLnBrk="1" latinLnBrk="0" hangingPunct="1">
                        <a:defRPr sz="1984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1pPr>
                      <a:lvl2pPr marL="503972" algn="l" defTabSz="1007943" rtl="0" eaLnBrk="1" latinLnBrk="0" hangingPunct="1">
                        <a:defRPr sz="1984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2pPr>
                      <a:lvl3pPr marL="1007943" algn="l" defTabSz="1007943" rtl="0" eaLnBrk="1" latinLnBrk="0" hangingPunct="1">
                        <a:defRPr sz="1984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3pPr>
                      <a:lvl4pPr marL="1511915" algn="l" defTabSz="1007943" rtl="0" eaLnBrk="1" latinLnBrk="0" hangingPunct="1">
                        <a:defRPr sz="1984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4pPr>
                      <a:lvl5pPr marL="2015886" algn="l" defTabSz="1007943" rtl="0" eaLnBrk="1" latinLnBrk="0" hangingPunct="1">
                        <a:defRPr sz="1984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5pPr>
                      <a:lvl6pPr marL="2519858" algn="l" defTabSz="1007943" rtl="0" eaLnBrk="1" latinLnBrk="0" hangingPunct="1">
                        <a:defRPr sz="1984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6pPr>
                      <a:lvl7pPr marL="3023829" algn="l" defTabSz="1007943" rtl="0" eaLnBrk="1" latinLnBrk="0" hangingPunct="1">
                        <a:defRPr sz="1984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7pPr>
                      <a:lvl8pPr marL="3527801" algn="l" defTabSz="1007943" rtl="0" eaLnBrk="1" latinLnBrk="0" hangingPunct="1">
                        <a:defRPr sz="1984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8pPr>
                      <a:lvl9pPr marL="4031772" algn="l" defTabSz="1007943" rtl="0" eaLnBrk="1" latinLnBrk="0" hangingPunct="1">
                        <a:defRPr sz="1984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Arial" pitchFamily="34" charset="0"/>
                        </a:rPr>
                        <a:t>Подписано ДГ</a:t>
                      </a:r>
                    </a:p>
                  </a:txBody>
                  <a:tcPr marL="91431" marR="91431" marT="45644" marB="45644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1B6FD"/>
                    </a:solidFill>
                  </a:tcPr>
                </a:tc>
                <a:tc>
                  <a:txBody>
                    <a:bodyPr/>
                    <a:lstStyle>
                      <a:lvl1pPr marL="0" algn="l" defTabSz="1007943" rtl="0" eaLnBrk="1" latinLnBrk="0" hangingPunct="1">
                        <a:defRPr sz="1984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1pPr>
                      <a:lvl2pPr marL="503972" algn="l" defTabSz="1007943" rtl="0" eaLnBrk="1" latinLnBrk="0" hangingPunct="1">
                        <a:defRPr sz="1984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2pPr>
                      <a:lvl3pPr marL="1007943" algn="l" defTabSz="1007943" rtl="0" eaLnBrk="1" latinLnBrk="0" hangingPunct="1">
                        <a:defRPr sz="1984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3pPr>
                      <a:lvl4pPr marL="1511915" algn="l" defTabSz="1007943" rtl="0" eaLnBrk="1" latinLnBrk="0" hangingPunct="1">
                        <a:defRPr sz="1984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4pPr>
                      <a:lvl5pPr marL="2015886" algn="l" defTabSz="1007943" rtl="0" eaLnBrk="1" latinLnBrk="0" hangingPunct="1">
                        <a:defRPr sz="1984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5pPr>
                      <a:lvl6pPr marL="2519858" algn="l" defTabSz="1007943" rtl="0" eaLnBrk="1" latinLnBrk="0" hangingPunct="1">
                        <a:defRPr sz="1984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6pPr>
                      <a:lvl7pPr marL="3023829" algn="l" defTabSz="1007943" rtl="0" eaLnBrk="1" latinLnBrk="0" hangingPunct="1">
                        <a:defRPr sz="1984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7pPr>
                      <a:lvl8pPr marL="3527801" algn="l" defTabSz="1007943" rtl="0" eaLnBrk="1" latinLnBrk="0" hangingPunct="1">
                        <a:defRPr sz="1984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8pPr>
                      <a:lvl9pPr marL="4031772" algn="l" defTabSz="1007943" rtl="0" eaLnBrk="1" latinLnBrk="0" hangingPunct="1">
                        <a:defRPr sz="1984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Arial" pitchFamily="34" charset="0"/>
                        </a:rPr>
                        <a:t>Общая сумма заключенных кредитов, млрд. тенге</a:t>
                      </a:r>
                    </a:p>
                  </a:txBody>
                  <a:tcPr marL="91431" marR="91431" marT="45644" marB="45644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1B6FD"/>
                    </a:solidFill>
                  </a:tcPr>
                </a:tc>
                <a:tc>
                  <a:txBody>
                    <a:bodyPr/>
                    <a:lstStyle>
                      <a:lvl1pPr marL="0" algn="l" defTabSz="1007943" rtl="0" eaLnBrk="1" latinLnBrk="0" hangingPunct="1">
                        <a:defRPr sz="1984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1pPr>
                      <a:lvl2pPr marL="503972" algn="l" defTabSz="1007943" rtl="0" eaLnBrk="1" latinLnBrk="0" hangingPunct="1">
                        <a:defRPr sz="1984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2pPr>
                      <a:lvl3pPr marL="1007943" algn="l" defTabSz="1007943" rtl="0" eaLnBrk="1" latinLnBrk="0" hangingPunct="1">
                        <a:defRPr sz="1984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3pPr>
                      <a:lvl4pPr marL="1511915" algn="l" defTabSz="1007943" rtl="0" eaLnBrk="1" latinLnBrk="0" hangingPunct="1">
                        <a:defRPr sz="1984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4pPr>
                      <a:lvl5pPr marL="2015886" algn="l" defTabSz="1007943" rtl="0" eaLnBrk="1" latinLnBrk="0" hangingPunct="1">
                        <a:defRPr sz="1984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5pPr>
                      <a:lvl6pPr marL="2519858" algn="l" defTabSz="1007943" rtl="0" eaLnBrk="1" latinLnBrk="0" hangingPunct="1">
                        <a:defRPr sz="1984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6pPr>
                      <a:lvl7pPr marL="3023829" algn="l" defTabSz="1007943" rtl="0" eaLnBrk="1" latinLnBrk="0" hangingPunct="1">
                        <a:defRPr sz="1984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7pPr>
                      <a:lvl8pPr marL="3527801" algn="l" defTabSz="1007943" rtl="0" eaLnBrk="1" latinLnBrk="0" hangingPunct="1">
                        <a:defRPr sz="1984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8pPr>
                      <a:lvl9pPr marL="4031772" algn="l" defTabSz="1007943" rtl="0" eaLnBrk="1" latinLnBrk="0" hangingPunct="1">
                        <a:defRPr sz="1984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Arial" pitchFamily="34" charset="0"/>
                        </a:rPr>
                        <a:t>Сумма заключенных гарантий, млрд. тенге</a:t>
                      </a:r>
                    </a:p>
                  </a:txBody>
                  <a:tcPr marL="91431" marR="91431" marT="45644" marB="45644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1B6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8119">
                <a:tc>
                  <a:txBody>
                    <a:bodyPr/>
                    <a:lstStyle>
                      <a:lvl1pPr marL="0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5039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1007943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511915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2015886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519858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3023829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527801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40317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Arial" pitchFamily="34" charset="0"/>
                        </a:rPr>
                        <a:t>ДКБ-2020/ДКБ-2025/Нацпроект</a:t>
                      </a:r>
                      <a:r>
                        <a:rPr kumimoji="0" lang="en-US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Arial" pitchFamily="34" charset="0"/>
                        </a:rPr>
                        <a:t>/ </a:t>
                      </a:r>
                      <a:r>
                        <a:rPr kumimoji="0" lang="ru-RU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Arial" pitchFamily="34" charset="0"/>
                        </a:rPr>
                        <a:t>Единая комплексная программа(ЕКП)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1431" marR="91431" marT="45644" marB="45644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1B6F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5039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1007943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511915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2015886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519858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3023829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527801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40317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Arial" pitchFamily="34" charset="0"/>
                        </a:rPr>
                        <a:t>59 306</a:t>
                      </a:r>
                    </a:p>
                  </a:txBody>
                  <a:tcPr marL="91431" marR="91431" marT="45644" marB="45644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1B6F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5039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1007943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511915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2015886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519858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3023829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527801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40317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Arial" pitchFamily="34" charset="0"/>
                        </a:rPr>
                        <a:t>1 495</a:t>
                      </a:r>
                    </a:p>
                  </a:txBody>
                  <a:tcPr marL="91431" marR="91431" marT="45644" marB="45644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1B6F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5039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1007943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511915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2015886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519858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3023829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527801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40317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k-KZ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Arial" pitchFamily="34" charset="0"/>
                        </a:rPr>
                        <a:t>708,1</a:t>
                      </a:r>
                      <a:endParaRPr kumimoji="0" lang="ru-RU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1431" marR="91431" marT="45644" marB="45644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1B6F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93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Arial" pitchFamily="34" charset="0"/>
                        </a:rPr>
                        <a:t>Экономика простых вещей (ЭПВ) </a:t>
                      </a:r>
                    </a:p>
                  </a:txBody>
                  <a:tcPr marL="91431" marR="91431" marT="45644" marB="45644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1B6F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Arial" pitchFamily="34" charset="0"/>
                        </a:rPr>
                        <a:t>436</a:t>
                      </a:r>
                    </a:p>
                  </a:txBody>
                  <a:tcPr marL="91431" marR="91431" marT="45644" marB="45644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1B6F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Arial" pitchFamily="34" charset="0"/>
                        </a:rPr>
                        <a:t>119</a:t>
                      </a:r>
                      <a:endParaRPr kumimoji="0" lang="kk-KZ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1431" marR="91431" marT="45644" marB="45644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1B6F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Arial" pitchFamily="34" charset="0"/>
                        </a:rPr>
                        <a:t>51,5</a:t>
                      </a:r>
                      <a:endParaRPr kumimoji="0" lang="ru-RU" sz="12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1431" marR="91431" marT="45644" marB="45644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1B6F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774409"/>
                  </a:ext>
                </a:extLst>
              </a:tr>
            </a:tbl>
          </a:graphicData>
        </a:graphic>
      </p:graphicFrame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91D48F1E-DAC2-8E5F-62FD-AC11EA4CBB39}"/>
              </a:ext>
            </a:extLst>
          </p:cNvPr>
          <p:cNvSpPr/>
          <p:nvPr/>
        </p:nvSpPr>
        <p:spPr>
          <a:xfrm>
            <a:off x="521293" y="4307968"/>
            <a:ext cx="641890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rPr>
              <a:t>итого по инструменту гарантирование</a:t>
            </a:r>
            <a:endParaRPr kumimoji="0" lang="ru-RU" sz="2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graphicFrame>
        <p:nvGraphicFramePr>
          <p:cNvPr id="11" name="Таблица 10">
            <a:extLst>
              <a:ext uri="{FF2B5EF4-FFF2-40B4-BE49-F238E27FC236}">
                <a16:creationId xmlns:a16="http://schemas.microsoft.com/office/drawing/2014/main" id="{F1BDEECC-AD1C-2E59-4AD1-B0A4BF1BE70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5676560"/>
              </p:ext>
            </p:extLst>
          </p:nvPr>
        </p:nvGraphicFramePr>
        <p:xfrm>
          <a:off x="521293" y="4879730"/>
          <a:ext cx="9428050" cy="1019907"/>
        </p:xfrm>
        <a:graphic>
          <a:graphicData uri="http://schemas.openxmlformats.org/drawingml/2006/table">
            <a:tbl>
              <a:tblPr firstRow="1" bandRow="1"/>
              <a:tblGrid>
                <a:gridCol w="22955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775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775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7750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52937">
                <a:tc>
                  <a:txBody>
                    <a:bodyPr/>
                    <a:lstStyle>
                      <a:lvl1pPr marL="0" algn="l" defTabSz="1007943" rtl="0" eaLnBrk="1" latinLnBrk="0" hangingPunct="1">
                        <a:defRPr sz="1984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1pPr>
                      <a:lvl2pPr marL="503972" algn="l" defTabSz="1007943" rtl="0" eaLnBrk="1" latinLnBrk="0" hangingPunct="1">
                        <a:defRPr sz="1984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2pPr>
                      <a:lvl3pPr marL="1007943" algn="l" defTabSz="1007943" rtl="0" eaLnBrk="1" latinLnBrk="0" hangingPunct="1">
                        <a:defRPr sz="1984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3pPr>
                      <a:lvl4pPr marL="1511915" algn="l" defTabSz="1007943" rtl="0" eaLnBrk="1" latinLnBrk="0" hangingPunct="1">
                        <a:defRPr sz="1984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4pPr>
                      <a:lvl5pPr marL="2015886" algn="l" defTabSz="1007943" rtl="0" eaLnBrk="1" latinLnBrk="0" hangingPunct="1">
                        <a:defRPr sz="1984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5pPr>
                      <a:lvl6pPr marL="2519858" algn="l" defTabSz="1007943" rtl="0" eaLnBrk="1" latinLnBrk="0" hangingPunct="1">
                        <a:defRPr sz="1984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6pPr>
                      <a:lvl7pPr marL="3023829" algn="l" defTabSz="1007943" rtl="0" eaLnBrk="1" latinLnBrk="0" hangingPunct="1">
                        <a:defRPr sz="1984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7pPr>
                      <a:lvl8pPr marL="3527801" algn="l" defTabSz="1007943" rtl="0" eaLnBrk="1" latinLnBrk="0" hangingPunct="1">
                        <a:defRPr sz="1984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8pPr>
                      <a:lvl9pPr marL="4031772" algn="l" defTabSz="1007943" rtl="0" eaLnBrk="1" latinLnBrk="0" hangingPunct="1">
                        <a:defRPr sz="1984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Arial" pitchFamily="34" charset="0"/>
                        </a:rPr>
                        <a:t>Одобрено Фондом</a:t>
                      </a:r>
                    </a:p>
                  </a:txBody>
                  <a:tcPr marL="91433" marR="91433" marT="45516" marB="45516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1B6FD"/>
                    </a:solidFill>
                  </a:tcPr>
                </a:tc>
                <a:tc>
                  <a:txBody>
                    <a:bodyPr/>
                    <a:lstStyle>
                      <a:lvl1pPr marL="0" algn="l" defTabSz="1007943" rtl="0" eaLnBrk="1" latinLnBrk="0" hangingPunct="1">
                        <a:defRPr sz="1984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1pPr>
                      <a:lvl2pPr marL="503972" algn="l" defTabSz="1007943" rtl="0" eaLnBrk="1" latinLnBrk="0" hangingPunct="1">
                        <a:defRPr sz="1984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2pPr>
                      <a:lvl3pPr marL="1007943" algn="l" defTabSz="1007943" rtl="0" eaLnBrk="1" latinLnBrk="0" hangingPunct="1">
                        <a:defRPr sz="1984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3pPr>
                      <a:lvl4pPr marL="1511915" algn="l" defTabSz="1007943" rtl="0" eaLnBrk="1" latinLnBrk="0" hangingPunct="1">
                        <a:defRPr sz="1984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4pPr>
                      <a:lvl5pPr marL="2015886" algn="l" defTabSz="1007943" rtl="0" eaLnBrk="1" latinLnBrk="0" hangingPunct="1">
                        <a:defRPr sz="1984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5pPr>
                      <a:lvl6pPr marL="2519858" algn="l" defTabSz="1007943" rtl="0" eaLnBrk="1" latinLnBrk="0" hangingPunct="1">
                        <a:defRPr sz="1984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6pPr>
                      <a:lvl7pPr marL="3023829" algn="l" defTabSz="1007943" rtl="0" eaLnBrk="1" latinLnBrk="0" hangingPunct="1">
                        <a:defRPr sz="1984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7pPr>
                      <a:lvl8pPr marL="3527801" algn="l" defTabSz="1007943" rtl="0" eaLnBrk="1" latinLnBrk="0" hangingPunct="1">
                        <a:defRPr sz="1984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8pPr>
                      <a:lvl9pPr marL="4031772" algn="l" defTabSz="1007943" rtl="0" eaLnBrk="1" latinLnBrk="0" hangingPunct="1">
                        <a:defRPr sz="1984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Arial" pitchFamily="34" charset="0"/>
                        </a:rPr>
                        <a:t>Подписано ДГ</a:t>
                      </a:r>
                    </a:p>
                  </a:txBody>
                  <a:tcPr marL="91433" marR="91433" marT="45516" marB="45516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1B6FD"/>
                    </a:solidFill>
                  </a:tcPr>
                </a:tc>
                <a:tc>
                  <a:txBody>
                    <a:bodyPr/>
                    <a:lstStyle>
                      <a:lvl1pPr marL="0" algn="l" defTabSz="1007943" rtl="0" eaLnBrk="1" latinLnBrk="0" hangingPunct="1">
                        <a:defRPr sz="1984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1pPr>
                      <a:lvl2pPr marL="503972" algn="l" defTabSz="1007943" rtl="0" eaLnBrk="1" latinLnBrk="0" hangingPunct="1">
                        <a:defRPr sz="1984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2pPr>
                      <a:lvl3pPr marL="1007943" algn="l" defTabSz="1007943" rtl="0" eaLnBrk="1" latinLnBrk="0" hangingPunct="1">
                        <a:defRPr sz="1984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3pPr>
                      <a:lvl4pPr marL="1511915" algn="l" defTabSz="1007943" rtl="0" eaLnBrk="1" latinLnBrk="0" hangingPunct="1">
                        <a:defRPr sz="1984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4pPr>
                      <a:lvl5pPr marL="2015886" algn="l" defTabSz="1007943" rtl="0" eaLnBrk="1" latinLnBrk="0" hangingPunct="1">
                        <a:defRPr sz="1984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5pPr>
                      <a:lvl6pPr marL="2519858" algn="l" defTabSz="1007943" rtl="0" eaLnBrk="1" latinLnBrk="0" hangingPunct="1">
                        <a:defRPr sz="1984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6pPr>
                      <a:lvl7pPr marL="3023829" algn="l" defTabSz="1007943" rtl="0" eaLnBrk="1" latinLnBrk="0" hangingPunct="1">
                        <a:defRPr sz="1984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7pPr>
                      <a:lvl8pPr marL="3527801" algn="l" defTabSz="1007943" rtl="0" eaLnBrk="1" latinLnBrk="0" hangingPunct="1">
                        <a:defRPr sz="1984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8pPr>
                      <a:lvl9pPr marL="4031772" algn="l" defTabSz="1007943" rtl="0" eaLnBrk="1" latinLnBrk="0" hangingPunct="1">
                        <a:defRPr sz="1984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Arial" pitchFamily="34" charset="0"/>
                        </a:rPr>
                        <a:t>Общая сумма кредитов, млрд. тенге</a:t>
                      </a:r>
                    </a:p>
                  </a:txBody>
                  <a:tcPr marL="91433" marR="91433" marT="45516" marB="45516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1B6FD"/>
                    </a:solidFill>
                  </a:tcPr>
                </a:tc>
                <a:tc>
                  <a:txBody>
                    <a:bodyPr/>
                    <a:lstStyle>
                      <a:lvl1pPr marL="0" algn="l" defTabSz="1007943" rtl="0" eaLnBrk="1" latinLnBrk="0" hangingPunct="1">
                        <a:defRPr sz="1984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1pPr>
                      <a:lvl2pPr marL="503972" algn="l" defTabSz="1007943" rtl="0" eaLnBrk="1" latinLnBrk="0" hangingPunct="1">
                        <a:defRPr sz="1984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2pPr>
                      <a:lvl3pPr marL="1007943" algn="l" defTabSz="1007943" rtl="0" eaLnBrk="1" latinLnBrk="0" hangingPunct="1">
                        <a:defRPr sz="1984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3pPr>
                      <a:lvl4pPr marL="1511915" algn="l" defTabSz="1007943" rtl="0" eaLnBrk="1" latinLnBrk="0" hangingPunct="1">
                        <a:defRPr sz="1984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4pPr>
                      <a:lvl5pPr marL="2015886" algn="l" defTabSz="1007943" rtl="0" eaLnBrk="1" latinLnBrk="0" hangingPunct="1">
                        <a:defRPr sz="1984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5pPr>
                      <a:lvl6pPr marL="2519858" algn="l" defTabSz="1007943" rtl="0" eaLnBrk="1" latinLnBrk="0" hangingPunct="1">
                        <a:defRPr sz="1984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6pPr>
                      <a:lvl7pPr marL="3023829" algn="l" defTabSz="1007943" rtl="0" eaLnBrk="1" latinLnBrk="0" hangingPunct="1">
                        <a:defRPr sz="1984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7pPr>
                      <a:lvl8pPr marL="3527801" algn="l" defTabSz="1007943" rtl="0" eaLnBrk="1" latinLnBrk="0" hangingPunct="1">
                        <a:defRPr sz="1984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8pPr>
                      <a:lvl9pPr marL="4031772" algn="l" defTabSz="1007943" rtl="0" eaLnBrk="1" latinLnBrk="0" hangingPunct="1">
                        <a:defRPr sz="1984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Arial" pitchFamily="34" charset="0"/>
                        </a:rPr>
                        <a:t>Сумма гарантий, млрд. тенге</a:t>
                      </a:r>
                    </a:p>
                  </a:txBody>
                  <a:tcPr marL="91433" marR="91433" marT="45516" marB="45516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1B6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6970">
                <a:tc>
                  <a:txBody>
                    <a:bodyPr/>
                    <a:lstStyle>
                      <a:lvl1pPr marL="0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5039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1007943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511915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2015886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519858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3023829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527801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40317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Arial" pitchFamily="34" charset="0"/>
                        </a:rPr>
                        <a:t>654</a:t>
                      </a:r>
                    </a:p>
                  </a:txBody>
                  <a:tcPr marL="91433" marR="91433" marT="45516" marB="45516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1B6F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5039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1007943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511915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2015886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519858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3023829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527801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40317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Arial" pitchFamily="34" charset="0"/>
                        </a:rPr>
                        <a:t>573</a:t>
                      </a:r>
                    </a:p>
                  </a:txBody>
                  <a:tcPr marL="91433" marR="91433" marT="45516" marB="45516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1B6F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5039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1007943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511915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2015886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519858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3023829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527801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40317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Arial" pitchFamily="34" charset="0"/>
                        </a:rPr>
                        <a:t>40,1</a:t>
                      </a:r>
                    </a:p>
                  </a:txBody>
                  <a:tcPr marL="91433" marR="91433" marT="45516" marB="45516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1B6F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5039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1007943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511915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2015886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519858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3023829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527801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4031772" algn="l" defTabSz="1007943" rtl="0" eaLnBrk="1" latinLnBrk="0" hangingPunct="1">
                        <a:defRPr sz="1984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Arial" pitchFamily="34" charset="0"/>
                        </a:rPr>
                        <a:t>18,2</a:t>
                      </a:r>
                    </a:p>
                  </a:txBody>
                  <a:tcPr marL="91433" marR="91433" marT="45516" marB="45516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1B6F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0AD5BFD7-01AD-681F-19C8-6EBCFAEE3836}"/>
              </a:ext>
            </a:extLst>
          </p:cNvPr>
          <p:cNvSpPr/>
          <p:nvPr/>
        </p:nvSpPr>
        <p:spPr>
          <a:xfrm>
            <a:off x="6369442" y="3928696"/>
            <a:ext cx="360271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ru-RU" altLang="en-US" sz="1200" b="1" kern="0" dirty="0">
                <a:solidFill>
                  <a:prstClr val="black"/>
                </a:solidFill>
                <a:latin typeface="Century Gothic" panose="020B0502020202020204" pitchFamily="34" charset="0"/>
              </a:rPr>
              <a:t>по состоянию с 01.01.2024г. по 01.04.2024г</a:t>
            </a:r>
          </a:p>
        </p:txBody>
      </p:sp>
    </p:spTree>
    <p:extLst>
      <p:ext uri="{BB962C8B-B14F-4D97-AF65-F5344CB8AC3E}">
        <p14:creationId xmlns:p14="http://schemas.microsoft.com/office/powerpoint/2010/main" val="10806657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76912" y="222636"/>
            <a:ext cx="766746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>
              <a:spcBef>
                <a:spcPct val="0"/>
              </a:spcBef>
              <a:defRPr/>
            </a:pPr>
            <a:r>
              <a:rPr lang="ru-RU" altLang="ru-RU" sz="2000" b="1" dirty="0">
                <a:solidFill>
                  <a:srgbClr val="0070C0"/>
                </a:solidFill>
                <a:latin typeface="Century Gothic"/>
              </a:rPr>
              <a:t>Гарантирование: </a:t>
            </a:r>
            <a:br>
              <a:rPr lang="ru-RU" altLang="ru-RU" sz="2000" b="1" dirty="0">
                <a:solidFill>
                  <a:srgbClr val="0070C0"/>
                </a:solidFill>
                <a:latin typeface="Century Gothic"/>
              </a:rPr>
            </a:br>
            <a:r>
              <a:rPr lang="ru-RU" altLang="ru-RU" sz="2000" b="1" dirty="0">
                <a:solidFill>
                  <a:prstClr val="black"/>
                </a:solidFill>
                <a:latin typeface="Century Gothic"/>
              </a:rPr>
              <a:t>информация по</a:t>
            </a:r>
            <a:r>
              <a:rPr lang="ru-RU" altLang="ru-RU" sz="2000" b="1" dirty="0">
                <a:solidFill>
                  <a:srgbClr val="0070C0"/>
                </a:solidFill>
                <a:latin typeface="Century Gothic"/>
              </a:rPr>
              <a:t> </a:t>
            </a:r>
            <a:r>
              <a:rPr lang="ru-RU" altLang="ru-RU" sz="2000" b="1" dirty="0">
                <a:solidFill>
                  <a:prstClr val="black"/>
                </a:solidFill>
                <a:latin typeface="Century Gothic"/>
              </a:rPr>
              <a:t>подписанным ДГ (в разрезе регионов)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653423" y="1209858"/>
            <a:ext cx="198163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11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rPr>
              <a:t>с 01.01.2010г. по 01.03.</a:t>
            </a:r>
            <a:r>
              <a:rPr lang="ru-RU" altLang="en-US" sz="1100" b="1" kern="0" dirty="0">
                <a:solidFill>
                  <a:prstClr val="black"/>
                </a:solidFill>
                <a:latin typeface="Century Gothic" panose="020B0502020202020204" pitchFamily="34" charset="0"/>
              </a:rPr>
              <a:t>24</a:t>
            </a:r>
            <a:r>
              <a:rPr kumimoji="0" lang="ru-RU" altLang="en-US" sz="11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rPr>
              <a:t>г</a:t>
            </a:r>
            <a:endParaRPr kumimoji="0" lang="ru-RU" sz="11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" name="Text Box 33"/>
          <p:cNvSpPr txBox="1">
            <a:spLocks noChangeArrowheads="1"/>
          </p:cNvSpPr>
          <p:nvPr/>
        </p:nvSpPr>
        <p:spPr bwMode="auto">
          <a:xfrm>
            <a:off x="131885" y="6070481"/>
            <a:ext cx="10190283" cy="868703"/>
          </a:xfrm>
          <a:prstGeom prst="rect">
            <a:avLst/>
          </a:prstGeom>
          <a:solidFill>
            <a:srgbClr val="F2DCDB">
              <a:alpha val="50196"/>
            </a:srgbClr>
          </a:solidFill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72000" tIns="36000" rIns="72000" bIns="36000" anchor="ctr"/>
          <a:lstStyle/>
          <a:p>
            <a:pPr marL="273050" indent="-263525" eaLnBrk="1" fontAlgn="auto" hangingPunct="1"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125000"/>
              <a:buFont typeface="Wingdings" pitchFamily="2" charset="2"/>
              <a:buChar char="ü"/>
              <a:defRPr/>
            </a:pPr>
            <a:r>
              <a:rPr lang="ru-RU" sz="1200" dirty="0">
                <a:latin typeface="Century Gothic" panose="020B0502020202020204" pitchFamily="34" charset="0"/>
                <a:cs typeface="Times New Roman" pitchFamily="18" charset="0"/>
              </a:rPr>
              <a:t>Итого по гарантированию подписано ДГ- </a:t>
            </a:r>
            <a:r>
              <a:rPr lang="ru-RU" sz="1200" b="1" dirty="0">
                <a:latin typeface="Century Gothic" panose="020B0502020202020204" pitchFamily="34" charset="0"/>
                <a:cs typeface="Times New Roman" pitchFamily="18" charset="0"/>
              </a:rPr>
              <a:t>59 306 проектов </a:t>
            </a:r>
            <a:r>
              <a:rPr lang="ru-RU" sz="1200" dirty="0">
                <a:latin typeface="Century Gothic" panose="020B0502020202020204" pitchFamily="34" charset="0"/>
                <a:cs typeface="Times New Roman" pitchFamily="18" charset="0"/>
              </a:rPr>
              <a:t>на общую сумму кредитного портфеля  </a:t>
            </a:r>
            <a:r>
              <a:rPr lang="ru-RU" sz="1200" b="1" dirty="0">
                <a:latin typeface="Century Gothic" panose="020B0502020202020204" pitchFamily="34" charset="0"/>
                <a:cs typeface="Times New Roman" pitchFamily="18" charset="0"/>
              </a:rPr>
              <a:t> 1 495 млрд. тенге  </a:t>
            </a:r>
            <a:r>
              <a:rPr lang="ru-RU" sz="1200" dirty="0">
                <a:latin typeface="Century Gothic" panose="020B0502020202020204" pitchFamily="34" charset="0"/>
                <a:cs typeface="Times New Roman" pitchFamily="18" charset="0"/>
              </a:rPr>
              <a:t>из них сумма гарантии</a:t>
            </a:r>
            <a:r>
              <a:rPr lang="ru-RU" sz="1200" b="1" dirty="0">
                <a:latin typeface="Century Gothic" panose="020B0502020202020204" pitchFamily="34" charset="0"/>
                <a:cs typeface="Times New Roman" pitchFamily="18" charset="0"/>
              </a:rPr>
              <a:t> 708,1 млрд. тенге.  </a:t>
            </a:r>
          </a:p>
        </p:txBody>
      </p:sp>
      <p:graphicFrame>
        <p:nvGraphicFramePr>
          <p:cNvPr id="2" name="Диаграмма 1">
            <a:extLst>
              <a:ext uri="{FF2B5EF4-FFF2-40B4-BE49-F238E27FC236}">
                <a16:creationId xmlns:a16="http://schemas.microsoft.com/office/drawing/2014/main" id="{FC0E238B-C6A1-2712-4AD1-D4B8471A801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87065700"/>
              </p:ext>
            </p:extLst>
          </p:nvPr>
        </p:nvGraphicFramePr>
        <p:xfrm>
          <a:off x="276913" y="1596657"/>
          <a:ext cx="5068994" cy="44738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Диаграмма 2">
            <a:extLst>
              <a:ext uri="{FF2B5EF4-FFF2-40B4-BE49-F238E27FC236}">
                <a16:creationId xmlns:a16="http://schemas.microsoft.com/office/drawing/2014/main" id="{83D3705E-D5D5-6382-4FC5-BDB36EC6833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03332482"/>
              </p:ext>
            </p:extLst>
          </p:nvPr>
        </p:nvGraphicFramePr>
        <p:xfrm>
          <a:off x="5391837" y="1674078"/>
          <a:ext cx="4930331" cy="42712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910052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499759" y="1209858"/>
            <a:ext cx="2181136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11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rPr>
              <a:t>с 01.01.2010г. по 01.04.24г</a:t>
            </a:r>
            <a:endParaRPr kumimoji="0" lang="ru-RU" sz="11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27104" y="214247"/>
            <a:ext cx="677265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>
              <a:spcBef>
                <a:spcPct val="0"/>
              </a:spcBef>
              <a:defRPr/>
            </a:pPr>
            <a:r>
              <a:rPr lang="ru-RU" altLang="ru-RU" sz="2000" b="1" dirty="0">
                <a:solidFill>
                  <a:srgbClr val="0070C0"/>
                </a:solidFill>
                <a:latin typeface="Century Gothic"/>
              </a:rPr>
              <a:t>Гарантирование: </a:t>
            </a:r>
            <a:br>
              <a:rPr lang="ru-RU" altLang="ru-RU" sz="2000" b="1" dirty="0">
                <a:solidFill>
                  <a:srgbClr val="0070C0"/>
                </a:solidFill>
                <a:latin typeface="Century Gothic"/>
              </a:rPr>
            </a:br>
            <a:r>
              <a:rPr lang="ru-RU" altLang="ru-RU" sz="2000" b="1" dirty="0">
                <a:solidFill>
                  <a:prstClr val="black"/>
                </a:solidFill>
                <a:latin typeface="Century Gothic"/>
              </a:rPr>
              <a:t>информация по</a:t>
            </a:r>
            <a:r>
              <a:rPr lang="ru-RU" altLang="ru-RU" sz="2000" b="1" dirty="0">
                <a:solidFill>
                  <a:srgbClr val="0070C0"/>
                </a:solidFill>
                <a:latin typeface="Century Gothic"/>
              </a:rPr>
              <a:t> </a:t>
            </a:r>
            <a:r>
              <a:rPr lang="ru-RU" altLang="ru-RU" sz="2000" b="1" dirty="0">
                <a:solidFill>
                  <a:prstClr val="black"/>
                </a:solidFill>
                <a:latin typeface="Century Gothic"/>
              </a:rPr>
              <a:t>подписанным ДГ (в разрезе БВУ)</a:t>
            </a:r>
          </a:p>
        </p:txBody>
      </p:sp>
      <p:sp>
        <p:nvSpPr>
          <p:cNvPr id="8" name="Text Box 33"/>
          <p:cNvSpPr txBox="1">
            <a:spLocks noChangeArrowheads="1"/>
          </p:cNvSpPr>
          <p:nvPr/>
        </p:nvSpPr>
        <p:spPr bwMode="auto">
          <a:xfrm>
            <a:off x="218290" y="6304617"/>
            <a:ext cx="10333172" cy="667384"/>
          </a:xfrm>
          <a:prstGeom prst="rect">
            <a:avLst/>
          </a:prstGeom>
          <a:solidFill>
            <a:srgbClr val="F2DCDB">
              <a:alpha val="50196"/>
            </a:srgbClr>
          </a:solidFill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72000" tIns="36000" rIns="72000" bIns="36000" anchor="ctr"/>
          <a:lstStyle/>
          <a:p>
            <a:pPr marL="273050" indent="-263525" eaLnBrk="1" fontAlgn="auto" hangingPunct="1"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125000"/>
              <a:buFont typeface="Wingdings" pitchFamily="2" charset="2"/>
              <a:buChar char="ü"/>
              <a:defRPr/>
            </a:pPr>
            <a:r>
              <a:rPr lang="ru-RU" sz="1200" dirty="0">
                <a:latin typeface="Century Gothic" panose="020B0502020202020204" pitchFamily="34" charset="0"/>
                <a:cs typeface="Times New Roman" pitchFamily="18" charset="0"/>
              </a:rPr>
              <a:t>Банки лидеры по подписанию договоров гарантии: </a:t>
            </a:r>
            <a:r>
              <a:rPr lang="ru-RU" sz="1200" b="1" dirty="0">
                <a:latin typeface="Century Gothic" panose="020B0502020202020204" pitchFamily="34" charset="0"/>
                <a:cs typeface="Times New Roman" pitchFamily="18" charset="0"/>
              </a:rPr>
              <a:t>по кол-ву  </a:t>
            </a:r>
            <a:r>
              <a:rPr lang="ru-RU" sz="1200" dirty="0">
                <a:latin typeface="Century Gothic" panose="020B0502020202020204" pitchFamily="34" charset="0"/>
                <a:cs typeface="Times New Roman" pitchFamily="18" charset="0"/>
              </a:rPr>
              <a:t>АО «Банк ЦентрКредит», АО «Народный Банк Казахстана»</a:t>
            </a:r>
          </a:p>
          <a:p>
            <a:pPr marL="273050" indent="-263525" eaLnBrk="1" fontAlgn="auto" hangingPunct="1"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125000"/>
              <a:buFont typeface="Wingdings" pitchFamily="2" charset="2"/>
              <a:buChar char="ü"/>
              <a:defRPr/>
            </a:pPr>
            <a:r>
              <a:rPr lang="ru-RU" sz="1200" b="1" dirty="0">
                <a:latin typeface="Century Gothic" panose="020B0502020202020204" pitchFamily="34" charset="0"/>
                <a:cs typeface="Times New Roman" pitchFamily="18" charset="0"/>
              </a:rPr>
              <a:t>По сумме</a:t>
            </a:r>
            <a:r>
              <a:rPr lang="ru-RU" sz="1200" dirty="0">
                <a:latin typeface="Century Gothic" panose="020B0502020202020204" pitchFamily="34" charset="0"/>
                <a:cs typeface="Times New Roman" pitchFamily="18" charset="0"/>
              </a:rPr>
              <a:t>  АО «Банк ЦентрКредит», АО «Народный Банк Казахстана»</a:t>
            </a:r>
            <a:endParaRPr lang="ru-RU" sz="1200" b="1" dirty="0">
              <a:latin typeface="Century Gothic" panose="020B0502020202020204" pitchFamily="34" charset="0"/>
              <a:cs typeface="Times New Roman" pitchFamily="18" charset="0"/>
            </a:endParaRPr>
          </a:p>
        </p:txBody>
      </p:sp>
      <p:graphicFrame>
        <p:nvGraphicFramePr>
          <p:cNvPr id="3" name="Диаграмма 2">
            <a:extLst>
              <a:ext uri="{FF2B5EF4-FFF2-40B4-BE49-F238E27FC236}">
                <a16:creationId xmlns:a16="http://schemas.microsoft.com/office/drawing/2014/main" id="{8E1A37F9-0D0F-772E-A45B-E22BBDA3D0A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70537252"/>
              </p:ext>
            </p:extLst>
          </p:nvPr>
        </p:nvGraphicFramePr>
        <p:xfrm>
          <a:off x="140351" y="1437688"/>
          <a:ext cx="5188152" cy="48669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Диаграмма 3">
            <a:extLst>
              <a:ext uri="{FF2B5EF4-FFF2-40B4-BE49-F238E27FC236}">
                <a16:creationId xmlns:a16="http://schemas.microsoft.com/office/drawing/2014/main" id="{6F8DF286-EC56-B561-E76A-011B88A6356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76670647"/>
              </p:ext>
            </p:extLst>
          </p:nvPr>
        </p:nvGraphicFramePr>
        <p:xfrm>
          <a:off x="5261566" y="1471468"/>
          <a:ext cx="5289895" cy="48669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6474703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96333" y="256193"/>
            <a:ext cx="758613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Гарантирование: </a:t>
            </a:r>
            <a:br>
              <a:rPr lang="ru-RU" altLang="ru-RU" sz="2000" b="1" dirty="0">
                <a:solidFill>
                  <a:srgbClr val="0070C0"/>
                </a:solidFill>
                <a:latin typeface="Century Gothic" panose="020B0502020202020204" pitchFamily="34" charset="0"/>
              </a:rPr>
            </a:br>
            <a:r>
              <a:rPr lang="ru-RU" altLang="ru-RU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информация по</a:t>
            </a:r>
            <a:r>
              <a:rPr lang="ru-RU" altLang="ru-RU" sz="20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 </a:t>
            </a:r>
            <a:r>
              <a:rPr lang="ru-RU" altLang="ru-RU" sz="2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подписанным ДГ(в разрезе регионов )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7784352" y="1235898"/>
            <a:ext cx="178927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altLang="en-US" sz="1100" b="1" dirty="0">
                <a:solidFill>
                  <a:prstClr val="black"/>
                </a:solidFill>
                <a:latin typeface="Century Gothic" panose="020B0502020202020204" pitchFamily="34" charset="0"/>
              </a:rPr>
              <a:t>С 01.01. по 01.04.2024г.</a:t>
            </a:r>
          </a:p>
        </p:txBody>
      </p:sp>
      <p:sp>
        <p:nvSpPr>
          <p:cNvPr id="9" name="Text Box 33"/>
          <p:cNvSpPr txBox="1">
            <a:spLocks noChangeArrowheads="1"/>
          </p:cNvSpPr>
          <p:nvPr/>
        </p:nvSpPr>
        <p:spPr bwMode="auto">
          <a:xfrm>
            <a:off x="296333" y="5975217"/>
            <a:ext cx="9955589" cy="855343"/>
          </a:xfrm>
          <a:prstGeom prst="rect">
            <a:avLst/>
          </a:prstGeom>
          <a:solidFill>
            <a:srgbClr val="F2DCDB">
              <a:alpha val="50196"/>
            </a:srgbClr>
          </a:solidFill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72000" tIns="36000" rIns="72000" bIns="36000" anchor="ctr"/>
          <a:lstStyle/>
          <a:p>
            <a:pPr marL="273050" indent="-263525" eaLnBrk="1" fontAlgn="auto" hangingPunct="1"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125000"/>
              <a:buFont typeface="Wingdings" pitchFamily="2" charset="2"/>
              <a:buChar char="ü"/>
              <a:defRPr/>
            </a:pPr>
            <a:r>
              <a:rPr lang="ru-RU" sz="1200" dirty="0">
                <a:latin typeface="Century Gothic" panose="020B0502020202020204" pitchFamily="34" charset="0"/>
                <a:cs typeface="Times New Roman" pitchFamily="18" charset="0"/>
              </a:rPr>
              <a:t>Лидеры регионы по подписанию договоров гарантии:  </a:t>
            </a:r>
            <a:r>
              <a:rPr lang="ru-RU" sz="1200" b="1" dirty="0">
                <a:latin typeface="Century Gothic" panose="020B0502020202020204" pitchFamily="34" charset="0"/>
                <a:cs typeface="Times New Roman" pitchFamily="18" charset="0"/>
              </a:rPr>
              <a:t>по кол-ву-</a:t>
            </a:r>
            <a:r>
              <a:rPr lang="ru-RU" sz="1200" dirty="0">
                <a:latin typeface="Century Gothic" panose="020B0502020202020204" pitchFamily="34" charset="0"/>
                <a:cs typeface="Times New Roman" pitchFamily="18" charset="0"/>
              </a:rPr>
              <a:t> Актюбинская область, </a:t>
            </a:r>
            <a:r>
              <a:rPr lang="ru-RU" sz="1200" dirty="0" err="1">
                <a:latin typeface="Century Gothic" panose="020B0502020202020204" pitchFamily="34" charset="0"/>
                <a:cs typeface="Times New Roman" pitchFamily="18" charset="0"/>
              </a:rPr>
              <a:t>г.Астана</a:t>
            </a:r>
            <a:endParaRPr lang="ru-RU" sz="1200" dirty="0">
              <a:latin typeface="Century Gothic" panose="020B0502020202020204" pitchFamily="34" charset="0"/>
              <a:cs typeface="Times New Roman" pitchFamily="18" charset="0"/>
            </a:endParaRPr>
          </a:p>
          <a:p>
            <a:pPr marL="273050" indent="-263525">
              <a:spcAft>
                <a:spcPts val="600"/>
              </a:spcAft>
              <a:buClr>
                <a:srgbClr val="FF0000"/>
              </a:buClr>
              <a:buSzPct val="125000"/>
              <a:buFont typeface="Wingdings" pitchFamily="2" charset="2"/>
              <a:buChar char="ü"/>
              <a:defRPr/>
            </a:pPr>
            <a:r>
              <a:rPr lang="ru-RU" sz="1200" b="1" dirty="0">
                <a:latin typeface="Century Gothic" panose="020B0502020202020204" pitchFamily="34" charset="0"/>
                <a:cs typeface="Times New Roman" pitchFamily="18" charset="0"/>
              </a:rPr>
              <a:t>По сумме</a:t>
            </a:r>
            <a:r>
              <a:rPr lang="ru-RU" sz="1200" dirty="0">
                <a:latin typeface="Century Gothic" panose="020B0502020202020204" pitchFamily="34" charset="0"/>
                <a:cs typeface="Times New Roman" pitchFamily="18" charset="0"/>
              </a:rPr>
              <a:t>: </a:t>
            </a:r>
            <a:r>
              <a:rPr lang="ru-RU" sz="1200" dirty="0" err="1">
                <a:latin typeface="Century Gothic" panose="020B0502020202020204" pitchFamily="34" charset="0"/>
                <a:cs typeface="Times New Roman" pitchFamily="18" charset="0"/>
              </a:rPr>
              <a:t>г.Алматы</a:t>
            </a:r>
            <a:r>
              <a:rPr lang="ru-RU" sz="1200" dirty="0">
                <a:latin typeface="Century Gothic" panose="020B0502020202020204" pitchFamily="34" charset="0"/>
                <a:cs typeface="Times New Roman" pitchFamily="18" charset="0"/>
              </a:rPr>
              <a:t>, Павлодарская область</a:t>
            </a:r>
            <a:endParaRPr lang="ru-RU" sz="1200" b="1" dirty="0">
              <a:latin typeface="Century Gothic" panose="020B0502020202020204" pitchFamily="34" charset="0"/>
              <a:cs typeface="Times New Roman" pitchFamily="18" charset="0"/>
            </a:endParaRPr>
          </a:p>
        </p:txBody>
      </p:sp>
      <p:graphicFrame>
        <p:nvGraphicFramePr>
          <p:cNvPr id="3" name="Диаграмма 2">
            <a:extLst>
              <a:ext uri="{FF2B5EF4-FFF2-40B4-BE49-F238E27FC236}">
                <a16:creationId xmlns:a16="http://schemas.microsoft.com/office/drawing/2014/main" id="{B4D62CD7-5431-3FCA-8A49-B782384FB8C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60957030"/>
              </p:ext>
            </p:extLst>
          </p:nvPr>
        </p:nvGraphicFramePr>
        <p:xfrm>
          <a:off x="296333" y="1637791"/>
          <a:ext cx="5172482" cy="44489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id="{E49E1EE2-92E9-CF42-EA60-9734286FC65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51714181"/>
              </p:ext>
            </p:extLst>
          </p:nvPr>
        </p:nvGraphicFramePr>
        <p:xfrm>
          <a:off x="5274127" y="1679132"/>
          <a:ext cx="5372192" cy="4366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6885058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653423" y="1209858"/>
            <a:ext cx="157126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11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rPr>
              <a:t>с 01.01. по 01.04.24г</a:t>
            </a:r>
            <a:endParaRPr kumimoji="0" lang="ru-RU" sz="11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755576" y="231318"/>
            <a:ext cx="7272808" cy="59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entury Gothic" panose="020B0502020202020204" pitchFamily="34" charset="0"/>
              </a:rPr>
              <a:t>Гарантирование: </a:t>
            </a:r>
            <a:br>
              <a:rPr kumimoji="0" lang="ru-RU" alt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entury Gothic" panose="020B0502020202020204" pitchFamily="34" charset="0"/>
              </a:rPr>
            </a:br>
            <a:r>
              <a:rPr kumimoji="0" lang="ru-RU" altLang="ru-RU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rPr>
              <a:t>информация по</a:t>
            </a:r>
            <a:r>
              <a:rPr kumimoji="0" lang="ru-RU" alt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entury Gothic" panose="020B0502020202020204" pitchFamily="34" charset="0"/>
              </a:rPr>
              <a:t> </a:t>
            </a:r>
            <a:r>
              <a:rPr kumimoji="0" lang="ru-RU" altLang="ru-RU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rPr>
              <a:t>подписанным ДГ(в разрезе БВУ)</a:t>
            </a:r>
          </a:p>
        </p:txBody>
      </p:sp>
      <p:sp>
        <p:nvSpPr>
          <p:cNvPr id="8" name="Text Box 33"/>
          <p:cNvSpPr txBox="1">
            <a:spLocks noChangeArrowheads="1"/>
          </p:cNvSpPr>
          <p:nvPr/>
        </p:nvSpPr>
        <p:spPr bwMode="auto">
          <a:xfrm>
            <a:off x="310507" y="6082588"/>
            <a:ext cx="10038362" cy="593475"/>
          </a:xfrm>
          <a:prstGeom prst="rect">
            <a:avLst/>
          </a:prstGeom>
          <a:solidFill>
            <a:srgbClr val="F2DCDB">
              <a:alpha val="50196"/>
            </a:srgbClr>
          </a:solidFill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72000" tIns="36000" rIns="72000" bIns="36000" anchor="ctr"/>
          <a:lstStyle/>
          <a:p>
            <a:pPr marL="273050" indent="-263525">
              <a:spcAft>
                <a:spcPts val="600"/>
              </a:spcAft>
              <a:buClr>
                <a:srgbClr val="FF0000"/>
              </a:buClr>
              <a:buSzPct val="125000"/>
              <a:buFont typeface="Wingdings" pitchFamily="2" charset="2"/>
              <a:buChar char="ü"/>
              <a:defRPr/>
            </a:pPr>
            <a:r>
              <a:rPr lang="ru-RU" sz="1200" dirty="0">
                <a:latin typeface="Century Gothic" panose="020B0502020202020204" pitchFamily="34" charset="0"/>
                <a:cs typeface="Times New Roman" pitchFamily="18" charset="0"/>
              </a:rPr>
              <a:t>Банки лидеры по подписанию договоров гарантии:  </a:t>
            </a:r>
            <a:r>
              <a:rPr lang="ru-RU" sz="1200" b="1" dirty="0">
                <a:latin typeface="Century Gothic" panose="020B0502020202020204" pitchFamily="34" charset="0"/>
                <a:cs typeface="Times New Roman" pitchFamily="18" charset="0"/>
              </a:rPr>
              <a:t>по кол-ву-</a:t>
            </a:r>
            <a:r>
              <a:rPr lang="ru-RU" sz="1200" dirty="0">
                <a:latin typeface="Century Gothic" panose="020B0502020202020204" pitchFamily="34" charset="0"/>
                <a:cs typeface="Times New Roman" pitchFamily="18" charset="0"/>
              </a:rPr>
              <a:t>АО «Банк Центр Кредит» , АО «</a:t>
            </a:r>
            <a:r>
              <a:rPr lang="en-US" sz="1200" dirty="0">
                <a:latin typeface="Century Gothic" panose="020B0502020202020204" pitchFamily="34" charset="0"/>
                <a:cs typeface="Times New Roman" pitchFamily="18" charset="0"/>
              </a:rPr>
              <a:t>Forte Bank</a:t>
            </a:r>
            <a:r>
              <a:rPr lang="ru-RU" sz="1200" dirty="0">
                <a:latin typeface="Century Gothic" panose="020B0502020202020204" pitchFamily="34" charset="0"/>
                <a:cs typeface="Times New Roman" pitchFamily="18" charset="0"/>
              </a:rPr>
              <a:t>» </a:t>
            </a:r>
          </a:p>
          <a:p>
            <a:pPr marL="273050" indent="-263525" eaLnBrk="1" fontAlgn="auto" hangingPunct="1"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125000"/>
              <a:buFont typeface="Wingdings" pitchFamily="2" charset="2"/>
              <a:buChar char="ü"/>
              <a:defRPr/>
            </a:pPr>
            <a:r>
              <a:rPr lang="ru-RU" sz="1200" b="1" dirty="0">
                <a:latin typeface="Century Gothic" panose="020B0502020202020204" pitchFamily="34" charset="0"/>
                <a:cs typeface="Times New Roman" pitchFamily="18" charset="0"/>
              </a:rPr>
              <a:t>По сумме</a:t>
            </a:r>
            <a:r>
              <a:rPr lang="ru-RU" sz="1200" dirty="0">
                <a:latin typeface="Century Gothic" panose="020B0502020202020204" pitchFamily="34" charset="0"/>
                <a:cs typeface="Times New Roman" pitchFamily="18" charset="0"/>
              </a:rPr>
              <a:t>:- АО «Банк Центр Кредит», АО «</a:t>
            </a:r>
            <a:r>
              <a:rPr lang="en-US" sz="1200" dirty="0" err="1">
                <a:latin typeface="Century Gothic" panose="020B0502020202020204" pitchFamily="34" charset="0"/>
                <a:cs typeface="Times New Roman" pitchFamily="18" charset="0"/>
              </a:rPr>
              <a:t>Bereke</a:t>
            </a:r>
            <a:r>
              <a:rPr lang="en-US" sz="1200" dirty="0">
                <a:latin typeface="Century Gothic" panose="020B0502020202020204" pitchFamily="34" charset="0"/>
                <a:cs typeface="Times New Roman" pitchFamily="18" charset="0"/>
              </a:rPr>
              <a:t> </a:t>
            </a:r>
            <a:r>
              <a:rPr lang="ru-RU" sz="1200" dirty="0">
                <a:latin typeface="Century Gothic" panose="020B0502020202020204" pitchFamily="34" charset="0"/>
                <a:cs typeface="Times New Roman" pitchFamily="18" charset="0"/>
              </a:rPr>
              <a:t>Банк »</a:t>
            </a:r>
            <a:endParaRPr lang="ru-RU" sz="1200" b="1" dirty="0">
              <a:latin typeface="Century Gothic" panose="020B0502020202020204" pitchFamily="34" charset="0"/>
              <a:cs typeface="Times New Roman" pitchFamily="18" charset="0"/>
            </a:endParaRPr>
          </a:p>
        </p:txBody>
      </p:sp>
      <p:graphicFrame>
        <p:nvGraphicFramePr>
          <p:cNvPr id="2" name="Диаграмма 1">
            <a:extLst>
              <a:ext uri="{FF2B5EF4-FFF2-40B4-BE49-F238E27FC236}">
                <a16:creationId xmlns:a16="http://schemas.microsoft.com/office/drawing/2014/main" id="{67432E0A-9584-1808-8920-0633FE97215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48159780"/>
              </p:ext>
            </p:extLst>
          </p:nvPr>
        </p:nvGraphicFramePr>
        <p:xfrm>
          <a:off x="310507" y="1695548"/>
          <a:ext cx="4841785" cy="42801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Диаграмма 2">
            <a:extLst>
              <a:ext uri="{FF2B5EF4-FFF2-40B4-BE49-F238E27FC236}">
                <a16:creationId xmlns:a16="http://schemas.microsoft.com/office/drawing/2014/main" id="{CB478F90-A255-BF96-51FC-21C4CD3B708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1158201"/>
              </p:ext>
            </p:extLst>
          </p:nvPr>
        </p:nvGraphicFramePr>
        <p:xfrm>
          <a:off x="5345905" y="1695548"/>
          <a:ext cx="5002963" cy="42801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300772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653423" y="1209858"/>
            <a:ext cx="157126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11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rPr>
              <a:t>с 01.01. по 01.0</a:t>
            </a:r>
            <a:r>
              <a:rPr kumimoji="0" lang="en-US" altLang="en-US" sz="11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rPr>
              <a:t>4</a:t>
            </a:r>
            <a:r>
              <a:rPr kumimoji="0" lang="ru-RU" altLang="en-US" sz="11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rPr>
              <a:t>.24г</a:t>
            </a:r>
            <a:endParaRPr kumimoji="0" lang="ru-RU" sz="11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4284" y="226503"/>
            <a:ext cx="740747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entury Gothic"/>
                <a:ea typeface="+mj-ea"/>
                <a:cs typeface="+mj-cs"/>
              </a:rPr>
              <a:t>Гарантирование: </a:t>
            </a:r>
            <a:br>
              <a:rPr kumimoji="0" lang="ru-RU" alt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entury Gothic"/>
                <a:ea typeface="+mj-ea"/>
                <a:cs typeface="+mj-cs"/>
              </a:rPr>
            </a:br>
            <a:r>
              <a:rPr kumimoji="0" lang="ru-RU" altLang="ru-RU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j-ea"/>
                <a:cs typeface="+mj-cs"/>
              </a:rPr>
              <a:t>Одобренные, но не подписанные в разрезе регионов</a:t>
            </a:r>
            <a:br>
              <a:rPr kumimoji="0" lang="ru-RU" altLang="ru-RU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j-ea"/>
                <a:cs typeface="+mj-cs"/>
              </a:rPr>
            </a:br>
            <a:endParaRPr kumimoji="0" lang="ru-RU" sz="2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" name="Text Box 33"/>
          <p:cNvSpPr txBox="1">
            <a:spLocks noChangeArrowheads="1"/>
          </p:cNvSpPr>
          <p:nvPr/>
        </p:nvSpPr>
        <p:spPr bwMode="auto">
          <a:xfrm>
            <a:off x="128187" y="6093560"/>
            <a:ext cx="10406424" cy="879807"/>
          </a:xfrm>
          <a:prstGeom prst="rect">
            <a:avLst/>
          </a:prstGeom>
          <a:solidFill>
            <a:srgbClr val="F2DCDB">
              <a:alpha val="50196"/>
            </a:srgbClr>
          </a:solidFill>
          <a:ln w="12700" cap="flat" cmpd="sng" algn="ctr">
            <a:solidFill>
              <a:srgbClr val="ED7D31"/>
            </a:solidFill>
            <a:prstDash val="solid"/>
            <a:miter lim="800000"/>
            <a:headEnd/>
            <a:tailEnd/>
          </a:ln>
          <a:effectLst/>
        </p:spPr>
        <p:txBody>
          <a:bodyPr lIns="72000" tIns="36000" rIns="72000" bIns="36000" anchor="ctr"/>
          <a:lstStyle/>
          <a:p>
            <a:pPr marL="273050" marR="0" lvl="0" indent="-263525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125000"/>
              <a:buFont typeface="Wingdings" pitchFamily="2" charset="2"/>
              <a:buChar char="ü"/>
              <a:tabLst/>
              <a:defRPr/>
            </a:pP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Times New Roman" pitchFamily="18" charset="0"/>
              </a:rPr>
              <a:t>Итого по гарантированию на 01.0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Times New Roman" pitchFamily="18" charset="0"/>
              </a:rPr>
              <a:t>4</a:t>
            </a: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Times New Roman" pitchFamily="18" charset="0"/>
              </a:rPr>
              <a:t>.2024 г. – </a:t>
            </a:r>
            <a:r>
              <a:rPr lang="en-US" sz="1200" b="1" kern="0" dirty="0">
                <a:solidFill>
                  <a:prstClr val="black"/>
                </a:solidFill>
                <a:latin typeface="Century Gothic" panose="020B0502020202020204" pitchFamily="34" charset="0"/>
                <a:cs typeface="Times New Roman" pitchFamily="18" charset="0"/>
              </a:rPr>
              <a:t>81</a:t>
            </a: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Times New Roman" pitchFamily="18" charset="0"/>
              </a:rPr>
              <a:t> </a:t>
            </a:r>
            <a:r>
              <a:rPr kumimoji="0" lang="ru-RU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Times New Roman" pitchFamily="18" charset="0"/>
              </a:rPr>
              <a:t> проектов на стадии подписания, </a:t>
            </a: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Times New Roman" pitchFamily="18" charset="0"/>
              </a:rPr>
              <a:t>на общую сумму кредитного портфеля  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Times New Roman" pitchFamily="18" charset="0"/>
              </a:rPr>
              <a:t>6,6</a:t>
            </a:r>
            <a:r>
              <a:rPr kumimoji="0" lang="ru-RU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Times New Roman" pitchFamily="18" charset="0"/>
              </a:rPr>
              <a:t> млрд. тенге  </a:t>
            </a: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Times New Roman" pitchFamily="18" charset="0"/>
              </a:rPr>
              <a:t>из них сумма гарантии</a:t>
            </a:r>
            <a:r>
              <a:rPr kumimoji="0" lang="ru-RU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Times New Roman" pitchFamily="18" charset="0"/>
              </a:rPr>
              <a:t> 3,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Times New Roman" pitchFamily="18" charset="0"/>
              </a:rPr>
              <a:t>2</a:t>
            </a:r>
            <a:r>
              <a:rPr kumimoji="0" lang="ru-RU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Times New Roman" pitchFamily="18" charset="0"/>
              </a:rPr>
              <a:t> млрд. тенге.  </a:t>
            </a:r>
          </a:p>
        </p:txBody>
      </p:sp>
      <p:graphicFrame>
        <p:nvGraphicFramePr>
          <p:cNvPr id="2" name="Диаграмма 1">
            <a:extLst>
              <a:ext uri="{FF2B5EF4-FFF2-40B4-BE49-F238E27FC236}">
                <a16:creationId xmlns:a16="http://schemas.microsoft.com/office/drawing/2014/main" id="{EFB8EDA8-7316-F48B-630F-295462C9549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44529700"/>
              </p:ext>
            </p:extLst>
          </p:nvPr>
        </p:nvGraphicFramePr>
        <p:xfrm>
          <a:off x="325683" y="1471468"/>
          <a:ext cx="4940909" cy="46220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Диаграмма 2">
            <a:extLst>
              <a:ext uri="{FF2B5EF4-FFF2-40B4-BE49-F238E27FC236}">
                <a16:creationId xmlns:a16="http://schemas.microsoft.com/office/drawing/2014/main" id="{7569D4FF-6EAA-8727-E1B1-ADE308AA651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98331404"/>
              </p:ext>
            </p:extLst>
          </p:nvPr>
        </p:nvGraphicFramePr>
        <p:xfrm>
          <a:off x="5345906" y="1600199"/>
          <a:ext cx="5042778" cy="44933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0667774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289563" y="1209858"/>
            <a:ext cx="240991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11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rPr>
              <a:t>с 01.01. по 01.</a:t>
            </a:r>
            <a:r>
              <a:rPr lang="ru-RU" altLang="en-US" sz="1100" b="1" kern="0" dirty="0">
                <a:solidFill>
                  <a:prstClr val="black"/>
                </a:solidFill>
                <a:latin typeface="Century Gothic" panose="020B0502020202020204" pitchFamily="34" charset="0"/>
              </a:rPr>
              <a:t>0</a:t>
            </a:r>
            <a:r>
              <a:rPr lang="en-US" altLang="en-US" sz="1100" b="1" kern="0" dirty="0">
                <a:solidFill>
                  <a:prstClr val="black"/>
                </a:solidFill>
                <a:latin typeface="Century Gothic" panose="020B0502020202020204" pitchFamily="34" charset="0"/>
              </a:rPr>
              <a:t>4</a:t>
            </a:r>
            <a:r>
              <a:rPr kumimoji="0" lang="ru-RU" altLang="en-US" sz="11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rPr>
              <a:t>.24г</a:t>
            </a:r>
            <a:endParaRPr kumimoji="0" lang="ru-RU" sz="11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4284" y="226503"/>
            <a:ext cx="740747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entury Gothic"/>
                <a:ea typeface="+mj-ea"/>
                <a:cs typeface="+mj-cs"/>
              </a:rPr>
              <a:t>Гарантирование: </a:t>
            </a:r>
            <a:br>
              <a:rPr kumimoji="0" lang="ru-RU" alt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entury Gothic"/>
                <a:ea typeface="+mj-ea"/>
                <a:cs typeface="+mj-cs"/>
              </a:rPr>
            </a:br>
            <a:r>
              <a:rPr kumimoji="0" lang="ru-RU" altLang="ru-RU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j-ea"/>
                <a:cs typeface="+mj-cs"/>
              </a:rPr>
              <a:t>Одобренные, но не подписанные в БВУ</a:t>
            </a:r>
            <a:br>
              <a:rPr kumimoji="0" lang="ru-RU" altLang="ru-RU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j-ea"/>
                <a:cs typeface="+mj-cs"/>
              </a:rPr>
            </a:br>
            <a:endParaRPr kumimoji="0" lang="ru-RU" sz="2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" name="Text Box 33"/>
          <p:cNvSpPr txBox="1">
            <a:spLocks noChangeArrowheads="1"/>
          </p:cNvSpPr>
          <p:nvPr/>
        </p:nvSpPr>
        <p:spPr bwMode="auto">
          <a:xfrm>
            <a:off x="237193" y="5879507"/>
            <a:ext cx="10144589" cy="917830"/>
          </a:xfrm>
          <a:prstGeom prst="rect">
            <a:avLst/>
          </a:prstGeom>
          <a:solidFill>
            <a:srgbClr val="F2DCDB">
              <a:alpha val="50196"/>
            </a:srgbClr>
          </a:solidFill>
          <a:ln w="12700" cap="flat" cmpd="sng" algn="ctr">
            <a:solidFill>
              <a:srgbClr val="ED7D31"/>
            </a:solidFill>
            <a:prstDash val="solid"/>
            <a:miter lim="800000"/>
            <a:headEnd/>
            <a:tailEnd/>
          </a:ln>
          <a:effectLst/>
        </p:spPr>
        <p:txBody>
          <a:bodyPr lIns="72000" tIns="36000" rIns="72000" bIns="36000" anchor="ctr"/>
          <a:lstStyle/>
          <a:p>
            <a:pPr marL="273050" indent="-263525">
              <a:spcAft>
                <a:spcPts val="600"/>
              </a:spcAft>
              <a:buClr>
                <a:srgbClr val="FF0000"/>
              </a:buClr>
              <a:buSzPct val="125000"/>
              <a:buFont typeface="Wingdings" pitchFamily="2" charset="2"/>
              <a:buChar char="ü"/>
              <a:defRPr/>
            </a:pPr>
            <a:r>
              <a:rPr lang="ru-RU" sz="1200" dirty="0">
                <a:latin typeface="Century Gothic" panose="020B0502020202020204" pitchFamily="34" charset="0"/>
                <a:cs typeface="Times New Roman" pitchFamily="18" charset="0"/>
              </a:rPr>
              <a:t>Банки лидеры по подписанию договоров гарантии:  </a:t>
            </a:r>
            <a:r>
              <a:rPr lang="ru-RU" sz="1200" b="1" dirty="0">
                <a:latin typeface="Century Gothic" panose="020B0502020202020204" pitchFamily="34" charset="0"/>
                <a:cs typeface="Times New Roman" pitchFamily="18" charset="0"/>
              </a:rPr>
              <a:t>по кол-ву- </a:t>
            </a:r>
            <a:r>
              <a:rPr lang="ru-RU" sz="1200" dirty="0">
                <a:latin typeface="Century Gothic" panose="020B0502020202020204" pitchFamily="34" charset="0"/>
                <a:cs typeface="Times New Roman" pitchFamily="18" charset="0"/>
              </a:rPr>
              <a:t>АО «Банк Центр Кредит» , АО «</a:t>
            </a:r>
            <a:r>
              <a:rPr lang="kk-KZ" sz="1200" dirty="0">
                <a:latin typeface="Century Gothic" panose="020B0502020202020204" pitchFamily="34" charset="0"/>
                <a:cs typeface="Times New Roman" pitchFamily="18" charset="0"/>
              </a:rPr>
              <a:t>Народный Банк Казахстана</a:t>
            </a:r>
            <a:r>
              <a:rPr lang="en-US" sz="1200" dirty="0">
                <a:latin typeface="Century Gothic" panose="020B0502020202020204" pitchFamily="34" charset="0"/>
                <a:cs typeface="Times New Roman" pitchFamily="18" charset="0"/>
              </a:rPr>
              <a:t>»</a:t>
            </a:r>
            <a:endParaRPr lang="ru-RU" sz="1200" dirty="0">
              <a:latin typeface="Century Gothic" panose="020B0502020202020204" pitchFamily="34" charset="0"/>
              <a:cs typeface="Times New Roman" pitchFamily="18" charset="0"/>
            </a:endParaRPr>
          </a:p>
          <a:p>
            <a:pPr marL="273050" indent="-263525">
              <a:spcAft>
                <a:spcPts val="600"/>
              </a:spcAft>
              <a:buClr>
                <a:srgbClr val="FF0000"/>
              </a:buClr>
              <a:buSzPct val="125000"/>
              <a:buFont typeface="Wingdings" pitchFamily="2" charset="2"/>
              <a:buChar char="ü"/>
              <a:defRPr/>
            </a:pPr>
            <a:r>
              <a:rPr lang="ru-RU" sz="1200" b="1" dirty="0">
                <a:latin typeface="Century Gothic" panose="020B0502020202020204" pitchFamily="34" charset="0"/>
                <a:cs typeface="Times New Roman" pitchFamily="18" charset="0"/>
              </a:rPr>
              <a:t>По сумме</a:t>
            </a:r>
            <a:r>
              <a:rPr lang="ru-RU" sz="1200" dirty="0">
                <a:latin typeface="Century Gothic" panose="020B0502020202020204" pitchFamily="34" charset="0"/>
                <a:cs typeface="Times New Roman" pitchFamily="18" charset="0"/>
              </a:rPr>
              <a:t>:- АО «Банк Центр Кредит» , АО «</a:t>
            </a:r>
            <a:r>
              <a:rPr lang="kk-KZ" sz="1200" dirty="0">
                <a:latin typeface="Century Gothic" panose="020B0502020202020204" pitchFamily="34" charset="0"/>
                <a:cs typeface="Times New Roman" pitchFamily="18" charset="0"/>
              </a:rPr>
              <a:t>Народный Банк Казахстана</a:t>
            </a:r>
            <a:r>
              <a:rPr lang="en-US" sz="1200" dirty="0">
                <a:latin typeface="Century Gothic" panose="020B0502020202020204" pitchFamily="34" charset="0"/>
                <a:cs typeface="Times New Roman" pitchFamily="18" charset="0"/>
              </a:rPr>
              <a:t>»</a:t>
            </a:r>
            <a:endParaRPr lang="ru-RU" sz="1200" dirty="0">
              <a:latin typeface="Century Gothic" panose="020B0502020202020204" pitchFamily="34" charset="0"/>
              <a:cs typeface="Times New Roman" pitchFamily="18" charset="0"/>
            </a:endParaRPr>
          </a:p>
        </p:txBody>
      </p:sp>
      <p:graphicFrame>
        <p:nvGraphicFramePr>
          <p:cNvPr id="2" name="Диаграмма 1">
            <a:extLst>
              <a:ext uri="{FF2B5EF4-FFF2-40B4-BE49-F238E27FC236}">
                <a16:creationId xmlns:a16="http://schemas.microsoft.com/office/drawing/2014/main" id="{DF978C01-8518-A2D6-6BB3-8E1BAE8CAB7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61815480"/>
              </p:ext>
            </p:extLst>
          </p:nvPr>
        </p:nvGraphicFramePr>
        <p:xfrm>
          <a:off x="237194" y="1595158"/>
          <a:ext cx="5011814" cy="41926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Диаграмма 2">
            <a:extLst>
              <a:ext uri="{FF2B5EF4-FFF2-40B4-BE49-F238E27FC236}">
                <a16:creationId xmlns:a16="http://schemas.microsoft.com/office/drawing/2014/main" id="{7D044704-7849-041D-6877-662B1931C52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34720480"/>
              </p:ext>
            </p:extLst>
          </p:nvPr>
        </p:nvGraphicFramePr>
        <p:xfrm>
          <a:off x="5345905" y="1595159"/>
          <a:ext cx="5108713" cy="42384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9528085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653423" y="1209858"/>
            <a:ext cx="157126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11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rPr>
              <a:t>с 01.01. по 01.</a:t>
            </a:r>
            <a:r>
              <a:rPr lang="ru-RU" altLang="en-US" sz="1100" b="1" kern="0" dirty="0">
                <a:solidFill>
                  <a:prstClr val="black"/>
                </a:solidFill>
                <a:latin typeface="Century Gothic" panose="020B0502020202020204" pitchFamily="34" charset="0"/>
              </a:rPr>
              <a:t>04</a:t>
            </a:r>
            <a:r>
              <a:rPr kumimoji="0" lang="ru-RU" altLang="en-US" sz="11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rPr>
              <a:t>.24г</a:t>
            </a:r>
            <a:endParaRPr kumimoji="0" lang="ru-RU" sz="11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" name="Text Box 33"/>
          <p:cNvSpPr txBox="1">
            <a:spLocks noChangeArrowheads="1"/>
          </p:cNvSpPr>
          <p:nvPr/>
        </p:nvSpPr>
        <p:spPr bwMode="auto">
          <a:xfrm>
            <a:off x="317722" y="5890753"/>
            <a:ext cx="9864503" cy="918128"/>
          </a:xfrm>
          <a:prstGeom prst="rect">
            <a:avLst/>
          </a:prstGeom>
          <a:solidFill>
            <a:srgbClr val="F2DCDB">
              <a:alpha val="50196"/>
            </a:srgbClr>
          </a:solidFill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72000" tIns="36000" rIns="72000" bIns="36000" anchor="ctr"/>
          <a:lstStyle/>
          <a:p>
            <a:pPr marL="273050" indent="-263525" eaLnBrk="1" fontAlgn="auto" hangingPunct="1">
              <a:spcBef>
                <a:spcPts val="0"/>
              </a:spcBef>
              <a:spcAft>
                <a:spcPts val="600"/>
              </a:spcAft>
              <a:buClr>
                <a:srgbClr val="FF0000"/>
              </a:buClr>
              <a:buSzPct val="125000"/>
              <a:buFont typeface="Wingdings" pitchFamily="2" charset="2"/>
              <a:buChar char="ü"/>
              <a:defRPr/>
            </a:pPr>
            <a:r>
              <a:rPr lang="ru-RU" sz="1200" b="1" dirty="0">
                <a:solidFill>
                  <a:schemeClr val="tx1"/>
                </a:solidFill>
                <a:latin typeface="Century Gothic" panose="020B0502020202020204" pitchFamily="34" charset="0"/>
                <a:cs typeface="Times New Roman" pitchFamily="18" charset="0"/>
              </a:rPr>
              <a:t>Одобрено Фондом 59 387 </a:t>
            </a:r>
            <a:r>
              <a:rPr lang="ru-RU" sz="1200" b="1" dirty="0">
                <a:latin typeface="Century Gothic" panose="020B0502020202020204" pitchFamily="34" charset="0"/>
                <a:cs typeface="Times New Roman" pitchFamily="18" charset="0"/>
              </a:rPr>
              <a:t>проектов </a:t>
            </a:r>
            <a:r>
              <a:rPr lang="ru-RU" sz="1200" dirty="0">
                <a:latin typeface="Century Gothic" panose="020B0502020202020204" pitchFamily="34" charset="0"/>
                <a:cs typeface="Times New Roman" pitchFamily="18" charset="0"/>
              </a:rPr>
              <a:t>на общую сумму кредитного портфеля  </a:t>
            </a:r>
            <a:r>
              <a:rPr lang="ru-RU" sz="1200" b="1" dirty="0">
                <a:latin typeface="Century Gothic" panose="020B0502020202020204" pitchFamily="34" charset="0"/>
                <a:cs typeface="Times New Roman" pitchFamily="18" charset="0"/>
              </a:rPr>
              <a:t>1 495 млрд. тенге  </a:t>
            </a:r>
            <a:r>
              <a:rPr lang="ru-RU" sz="1200" dirty="0">
                <a:latin typeface="Century Gothic" panose="020B0502020202020204" pitchFamily="34" charset="0"/>
                <a:cs typeface="Times New Roman" pitchFamily="18" charset="0"/>
              </a:rPr>
              <a:t>из них сумма гарантии</a:t>
            </a:r>
            <a:r>
              <a:rPr lang="ru-RU" sz="1200" b="1" dirty="0">
                <a:latin typeface="Century Gothic" panose="020B0502020202020204" pitchFamily="34" charset="0"/>
                <a:cs typeface="Times New Roman" pitchFamily="18" charset="0"/>
              </a:rPr>
              <a:t> 708,1 млрд. тенге. 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409575" y="123825"/>
            <a:ext cx="7690817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entury Gothic" panose="020B0502020202020204" pitchFamily="34" charset="0"/>
              </a:rPr>
              <a:t>Гарантирование:</a:t>
            </a:r>
            <a:r>
              <a:rPr kumimoji="0" lang="en-US" alt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entury Gothic" panose="020B0502020202020204" pitchFamily="34" charset="0"/>
              </a:rPr>
              <a:t> 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entury Gothic" panose="020B0502020202020204" pitchFamily="34" charset="0"/>
              </a:rPr>
              <a:t>Профинансированные проекты в разрезе отраслей</a:t>
            </a:r>
            <a:br>
              <a:rPr kumimoji="0" lang="ru-RU" alt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entury Gothic" panose="020B0502020202020204" pitchFamily="34" charset="0"/>
              </a:rPr>
            </a:br>
            <a:endParaRPr kumimoji="0" lang="ru-RU" altLang="ru-RU" sz="20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graphicFrame>
        <p:nvGraphicFramePr>
          <p:cNvPr id="2" name="Диаграмма 1">
            <a:extLst>
              <a:ext uri="{FF2B5EF4-FFF2-40B4-BE49-F238E27FC236}">
                <a16:creationId xmlns:a16="http://schemas.microsoft.com/office/drawing/2014/main" id="{42E5C6E2-AA3B-1374-C8CB-A8799BB1969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08924436"/>
              </p:ext>
            </p:extLst>
          </p:nvPr>
        </p:nvGraphicFramePr>
        <p:xfrm>
          <a:off x="317722" y="1209858"/>
          <a:ext cx="9731886" cy="46808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4073881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0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8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9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15506</TotalTime>
  <Words>510</Words>
  <Application>Microsoft Office PowerPoint</Application>
  <PresentationFormat>Произвольный</PresentationFormat>
  <Paragraphs>67</Paragraphs>
  <Slides>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9</vt:i4>
      </vt:variant>
    </vt:vector>
  </HeadingPairs>
  <TitlesOfParts>
    <vt:vector size="18" baseType="lpstr">
      <vt:lpstr>Aptos</vt:lpstr>
      <vt:lpstr>Arial</vt:lpstr>
      <vt:lpstr>Calibri</vt:lpstr>
      <vt:lpstr>Calibri Light</vt:lpstr>
      <vt:lpstr>Century Gothic</vt:lpstr>
      <vt:lpstr>Wingdings</vt:lpstr>
      <vt:lpstr>Тема Office</vt:lpstr>
      <vt:lpstr>1_Тема Office</vt:lpstr>
      <vt:lpstr>2_Тема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Абзал Ағыбайұлы Қуандық</dc:creator>
  <cp:lastModifiedBy>Динара Кунанбаева</cp:lastModifiedBy>
  <cp:revision>482</cp:revision>
  <cp:lastPrinted>2024-04-03T06:32:34Z</cp:lastPrinted>
  <dcterms:created xsi:type="dcterms:W3CDTF">2022-06-24T10:22:17Z</dcterms:created>
  <dcterms:modified xsi:type="dcterms:W3CDTF">2024-04-03T11:19:08Z</dcterms:modified>
</cp:coreProperties>
</file>